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Arial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mo.dlr.de/docs/Theory/Traffic_Simulations.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142061500000466"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9ca8516f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99ca8516f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800"/>
              </a:spcBef>
              <a:spcAft>
                <a:spcPts val="0"/>
              </a:spcAft>
              <a:buClr>
                <a:schemeClr val="dk1"/>
              </a:buClr>
              <a:buSzPts val="1100"/>
              <a:buFont typeface="Arial"/>
              <a:buNone/>
            </a:pPr>
            <a:r>
              <a:rPr lang="en">
                <a:solidFill>
                  <a:schemeClr val="dk1"/>
                </a:solidFill>
              </a:rPr>
              <a:t>Almost every simulation package uses its own model for vehicle movement. Almost all models are so-called </a:t>
            </a:r>
            <a:r>
              <a:rPr i="1" lang="en">
                <a:solidFill>
                  <a:schemeClr val="dk1"/>
                </a:solidFill>
              </a:rPr>
              <a:t>"car-following-models"</a:t>
            </a:r>
            <a:r>
              <a:rPr lang="en">
                <a:solidFill>
                  <a:schemeClr val="dk1"/>
                </a:solidFill>
              </a:rPr>
              <a:t>: the behavior of the driver is herein meant to be dependent on his distance to the vehicle in front of him and of this leading vehicle's speed.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cdaa8557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cdaa8557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5a303d6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5a303d6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1b07b04a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1b07b04a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9ca8516fa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9ca8516f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cdaa8557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cdaa8557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cdaa8557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cdaa8557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cdaa8557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cdaa8557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9ca8516f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9ca8516f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cdaa855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cdaa855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9ca8516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9ca8516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 sources: https://velodynelidar.com/products/hdl-32e/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cdaa855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9cdaa855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cdaa8557b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9cdaa8557b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speedFactor float default=1.0 The vehicles expected multiplicator for lane speed limits</a:t>
            </a:r>
            <a:endParaRPr/>
          </a:p>
          <a:p>
            <a:pPr indent="0" lvl="0" marL="0" rtl="0" algn="l">
              <a:spcBef>
                <a:spcPts val="0"/>
              </a:spcBef>
              <a:spcAft>
                <a:spcPts val="0"/>
              </a:spcAft>
              <a:buNone/>
            </a:pPr>
            <a:r>
              <a:rPr lang="en"/>
              <a:t>speedDev float default=0.1 The deviation of the speedFactor;</a:t>
            </a:r>
            <a:endParaRPr/>
          </a:p>
          <a:p>
            <a:pPr indent="0" lvl="0" marL="0" rtl="0" algn="l">
              <a:spcBef>
                <a:spcPts val="0"/>
              </a:spcBef>
              <a:spcAft>
                <a:spcPts val="0"/>
              </a:spcAft>
              <a:buNone/>
            </a:pPr>
            <a:r>
              <a:rPr lang="en"/>
              <a:t>sigma driver imperfection parameter in some SUMO car-following models [Krauss, SKOrig, PW2009, Kerner, IDM, ACC, CACC]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1b07b04a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1b07b04a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9cdaa855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9cdaa855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1b07b04a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1b07b04a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1b07b04a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1b07b04a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1b89bf1b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1b89bf1b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cdaa8557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cdaa8557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cdaa8557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cdaa8557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f1b89bf1b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f1b89bf1b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5a303d6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5a303d6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5a303d6a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5a303d6a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1b07b0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1b07b0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1b07b04a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1b07b04a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cdaa8557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cdaa8557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5a303d6a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5a303d6a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5a303d6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5a303d6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5a303d6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5a303d6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5a303d6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5a303d6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9ca8516f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9ca8516f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https://sumo.dlr.de/docs/Theory/Traffic_Simulations.html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800"/>
              </a:spcBef>
              <a:spcAft>
                <a:spcPts val="0"/>
              </a:spcAft>
              <a:buClr>
                <a:schemeClr val="dk1"/>
              </a:buClr>
              <a:buSzPts val="1100"/>
              <a:buFont typeface="Arial"/>
              <a:buNone/>
            </a:pPr>
            <a:r>
              <a:rPr lang="en">
                <a:solidFill>
                  <a:schemeClr val="dk1"/>
                </a:solidFill>
              </a:rPr>
              <a:t>Macro works with aggregate variables, not suitable for advaced studies effect of ITS on driver behavior because there is no definition driver behaviour in the model</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cdaa8557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cdaa8557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 sources </a:t>
            </a:r>
            <a:r>
              <a:rPr lang="en" u="sng">
                <a:solidFill>
                  <a:schemeClr val="hlink"/>
                </a:solidFill>
                <a:hlinkClick r:id="rId2"/>
              </a:rPr>
              <a:t>https://www.sciencedirect.com/science/article/pii/S0142061500000466</a:t>
            </a:r>
            <a:endParaRPr/>
          </a:p>
          <a:p>
            <a:pPr indent="0" lvl="0" marL="0" rtl="0" algn="l">
              <a:spcBef>
                <a:spcPts val="0"/>
              </a:spcBef>
              <a:spcAft>
                <a:spcPts val="0"/>
              </a:spcAft>
              <a:buNone/>
            </a:pPr>
            <a:r>
              <a:rPr lang="en"/>
              <a:t>https://medium.com/greyatom/what-is-underfitting-and-overfitting-in-machine-learning-and-how-to-deal-with-it-6803a989c76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5a303d6a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5a303d6a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design.aau.dk/skabeloner/powerpoint" TargetMode="External"/><Relationship Id="rId3" Type="http://schemas.openxmlformats.org/officeDocument/2006/relationships/hyperlink" Target="http://www.design.aau.dk/skabeloner/powerpoint" TargetMode="Externa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æsentation" showMasterSp="0">
  <p:cSld name="Præsentation">
    <p:spTree>
      <p:nvGrpSpPr>
        <p:cNvPr id="53" name="Shape 53"/>
        <p:cNvGrpSpPr/>
        <p:nvPr/>
      </p:nvGrpSpPr>
      <p:grpSpPr>
        <a:xfrm>
          <a:off x="0" y="0"/>
          <a:ext cx="0" cy="0"/>
          <a:chOff x="0" y="0"/>
          <a:chExt cx="0" cy="0"/>
        </a:xfrm>
      </p:grpSpPr>
      <p:sp>
        <p:nvSpPr>
          <p:cNvPr id="54" name="Google Shape;54;p2"/>
          <p:cNvSpPr/>
          <p:nvPr>
            <p:ph idx="2" type="pic"/>
          </p:nvPr>
        </p:nvSpPr>
        <p:spPr>
          <a:xfrm>
            <a:off x="0" y="0"/>
            <a:ext cx="91440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 name="Google Shape;55;p2"/>
          <p:cNvSpPr txBox="1"/>
          <p:nvPr>
            <p:ph type="title"/>
          </p:nvPr>
        </p:nvSpPr>
        <p:spPr>
          <a:xfrm>
            <a:off x="1831181" y="2007372"/>
            <a:ext cx="5505900" cy="777300"/>
          </a:xfrm>
          <a:prstGeom prst="rect">
            <a:avLst/>
          </a:prstGeom>
          <a:solidFill>
            <a:schemeClr val="lt1"/>
          </a:solidFill>
          <a:ln>
            <a:noFill/>
          </a:ln>
        </p:spPr>
        <p:txBody>
          <a:bodyPr anchorCtr="0" anchor="t" bIns="0" lIns="0" spcFirstLastPara="1" rIns="0" wrap="square" tIns="80975">
            <a:noAutofit/>
          </a:bodyPr>
          <a:lstStyle>
            <a:lvl1pPr lvl="0" algn="ctr">
              <a:lnSpc>
                <a:spcPct val="100000"/>
              </a:lnSpc>
              <a:spcBef>
                <a:spcPts val="0"/>
              </a:spcBef>
              <a:spcAft>
                <a:spcPts val="0"/>
              </a:spcAft>
              <a:buClr>
                <a:schemeClr val="dk1"/>
              </a:buClr>
              <a:buSzPts val="2100"/>
              <a:buFont typeface="Arial"/>
              <a:buNone/>
              <a:defRPr sz="2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2"/>
          <p:cNvSpPr txBox="1"/>
          <p:nvPr>
            <p:ph idx="1" type="body"/>
          </p:nvPr>
        </p:nvSpPr>
        <p:spPr>
          <a:xfrm>
            <a:off x="1831181" y="2870597"/>
            <a:ext cx="5505900" cy="309600"/>
          </a:xfrm>
          <a:prstGeom prst="rect">
            <a:avLst/>
          </a:prstGeom>
          <a:solidFill>
            <a:schemeClr val="lt1"/>
          </a:solidFill>
          <a:ln>
            <a:noFill/>
          </a:ln>
        </p:spPr>
        <p:txBody>
          <a:bodyPr anchorCtr="0" anchor="t" bIns="34275" lIns="0" spcFirstLastPara="1" rIns="0" wrap="square" tIns="34275">
            <a:noAutofit/>
          </a:bodyPr>
          <a:lstStyle>
            <a:lvl1pPr indent="-228600" lvl="0" marL="457200" algn="ctr">
              <a:lnSpc>
                <a:spcPct val="120000"/>
              </a:lnSpc>
              <a:spcBef>
                <a:spcPts val="800"/>
              </a:spcBef>
              <a:spcAft>
                <a:spcPts val="0"/>
              </a:spcAft>
              <a:buClr>
                <a:schemeClr val="dk1"/>
              </a:buClr>
              <a:buSzPts val="1400"/>
              <a:buNone/>
              <a:defRPr sz="14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57" name="Google Shape;57;p2"/>
          <p:cNvGrpSpPr/>
          <p:nvPr/>
        </p:nvGrpSpPr>
        <p:grpSpPr>
          <a:xfrm>
            <a:off x="4100163" y="4520723"/>
            <a:ext cx="954626" cy="501876"/>
            <a:chOff x="5387975" y="5659438"/>
            <a:chExt cx="1573213" cy="827087"/>
          </a:xfrm>
        </p:grpSpPr>
        <p:grpSp>
          <p:nvGrpSpPr>
            <p:cNvPr id="58" name="Google Shape;58;p2"/>
            <p:cNvGrpSpPr/>
            <p:nvPr/>
          </p:nvGrpSpPr>
          <p:grpSpPr>
            <a:xfrm>
              <a:off x="5387975" y="6407150"/>
              <a:ext cx="1573213" cy="79375"/>
              <a:chOff x="5387975" y="6407150"/>
              <a:chExt cx="1573213" cy="79375"/>
            </a:xfrm>
          </p:grpSpPr>
          <p:sp>
            <p:nvSpPr>
              <p:cNvPr id="59" name="Google Shape;59;p2"/>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0" name="Google Shape;60;p2"/>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 name="Google Shape;61;p2"/>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2" name="Google Shape;62;p2"/>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 name="Google Shape;63;p2"/>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4" name="Google Shape;64;p2"/>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5" name="Google Shape;65;p2"/>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 name="Google Shape;66;p2"/>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7" name="Google Shape;67;p2"/>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 name="Google Shape;68;p2"/>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 name="Google Shape;69;p2"/>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0" name="Google Shape;70;p2"/>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 name="Google Shape;71;p2"/>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2" name="Google Shape;72;p2"/>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 name="Google Shape;73;p2"/>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4" name="Google Shape;74;p2"/>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 name="Google Shape;75;p2"/>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6" name="Google Shape;76;p2"/>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77" name="Google Shape;77;p2"/>
            <p:cNvGrpSpPr/>
            <p:nvPr/>
          </p:nvGrpSpPr>
          <p:grpSpPr>
            <a:xfrm>
              <a:off x="5880100" y="5659438"/>
              <a:ext cx="511175" cy="544512"/>
              <a:chOff x="5880100" y="5659438"/>
              <a:chExt cx="511175" cy="544512"/>
            </a:xfrm>
          </p:grpSpPr>
          <p:sp>
            <p:nvSpPr>
              <p:cNvPr id="78" name="Google Shape;78;p2"/>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9" name="Google Shape;79;p2"/>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 name="Google Shape;80;p2"/>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billede højre - Blå" showMasterSp="0">
  <p:cSld name="1 x billede højre - Blå">
    <p:spTree>
      <p:nvGrpSpPr>
        <p:cNvPr id="169" name="Shape 169"/>
        <p:cNvGrpSpPr/>
        <p:nvPr/>
      </p:nvGrpSpPr>
      <p:grpSpPr>
        <a:xfrm>
          <a:off x="0" y="0"/>
          <a:ext cx="0" cy="0"/>
          <a:chOff x="0" y="0"/>
          <a:chExt cx="0" cy="0"/>
        </a:xfrm>
      </p:grpSpPr>
      <p:sp>
        <p:nvSpPr>
          <p:cNvPr id="170" name="Google Shape;170;p11"/>
          <p:cNvSpPr/>
          <p:nvPr/>
        </p:nvSpPr>
        <p:spPr>
          <a:xfrm>
            <a:off x="2" y="0"/>
            <a:ext cx="5571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1" name="Google Shape;171;p11"/>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11"/>
          <p:cNvSpPr/>
          <p:nvPr>
            <p:ph idx="2" type="pic"/>
          </p:nvPr>
        </p:nvSpPr>
        <p:spPr>
          <a:xfrm>
            <a:off x="5570938" y="0"/>
            <a:ext cx="35730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11"/>
          <p:cNvSpPr txBox="1"/>
          <p:nvPr>
            <p:ph type="title"/>
          </p:nvPr>
        </p:nvSpPr>
        <p:spPr>
          <a:xfrm>
            <a:off x="440532" y="280087"/>
            <a:ext cx="3512400" cy="11034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74" name="Google Shape;174;p11"/>
          <p:cNvGrpSpPr/>
          <p:nvPr/>
        </p:nvGrpSpPr>
        <p:grpSpPr>
          <a:xfrm>
            <a:off x="4100163" y="4520723"/>
            <a:ext cx="954626" cy="501876"/>
            <a:chOff x="5387975" y="5659438"/>
            <a:chExt cx="1573213" cy="827087"/>
          </a:xfrm>
        </p:grpSpPr>
        <p:grpSp>
          <p:nvGrpSpPr>
            <p:cNvPr id="175" name="Google Shape;175;p11"/>
            <p:cNvGrpSpPr/>
            <p:nvPr/>
          </p:nvGrpSpPr>
          <p:grpSpPr>
            <a:xfrm>
              <a:off x="5387975" y="6407150"/>
              <a:ext cx="1573213" cy="79375"/>
              <a:chOff x="5387975" y="6407150"/>
              <a:chExt cx="1573213" cy="79375"/>
            </a:xfrm>
          </p:grpSpPr>
          <p:sp>
            <p:nvSpPr>
              <p:cNvPr id="176" name="Google Shape;176;p11"/>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 name="Google Shape;177;p11"/>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 name="Google Shape;178;p11"/>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 name="Google Shape;179;p11"/>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 name="Google Shape;180;p11"/>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 name="Google Shape;181;p11"/>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 name="Google Shape;182;p11"/>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 name="Google Shape;183;p11"/>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4" name="Google Shape;184;p11"/>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11"/>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 name="Google Shape;186;p11"/>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 name="Google Shape;187;p11"/>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 name="Google Shape;188;p11"/>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 name="Google Shape;189;p11"/>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 name="Google Shape;190;p11"/>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 name="Google Shape;191;p11"/>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 name="Google Shape;192;p11"/>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 name="Google Shape;193;p11"/>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94" name="Google Shape;194;p11"/>
            <p:cNvGrpSpPr/>
            <p:nvPr/>
          </p:nvGrpSpPr>
          <p:grpSpPr>
            <a:xfrm>
              <a:off x="5880100" y="5659438"/>
              <a:ext cx="511175" cy="544512"/>
              <a:chOff x="5880100" y="5659438"/>
              <a:chExt cx="511175" cy="544512"/>
            </a:xfrm>
          </p:grpSpPr>
          <p:sp>
            <p:nvSpPr>
              <p:cNvPr id="195" name="Google Shape;195;p11"/>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 name="Google Shape;196;p11"/>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 name="Google Shape;197;p11"/>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198" name="Google Shape;198;p11"/>
          <p:cNvSpPr txBox="1"/>
          <p:nvPr>
            <p:ph idx="1" type="body"/>
          </p:nvPr>
        </p:nvSpPr>
        <p:spPr>
          <a:xfrm>
            <a:off x="437557" y="1576357"/>
            <a:ext cx="3515400" cy="2824200"/>
          </a:xfrm>
          <a:prstGeom prst="rect">
            <a:avLst/>
          </a:prstGeom>
          <a:noFill/>
          <a:ln>
            <a:noFill/>
          </a:ln>
        </p:spPr>
        <p:txBody>
          <a:bodyPr anchorCtr="0" anchor="t" bIns="34275" lIns="0" spcFirstLastPara="1" rIns="0" wrap="square" tIns="34275">
            <a:noAutofit/>
          </a:bodyPr>
          <a:lstStyle>
            <a:lvl1pPr indent="-298450" lvl="0" marL="457200" algn="l">
              <a:lnSpc>
                <a:spcPct val="120000"/>
              </a:lnSpc>
              <a:spcBef>
                <a:spcPts val="800"/>
              </a:spcBef>
              <a:spcAft>
                <a:spcPts val="0"/>
              </a:spcAft>
              <a:buClr>
                <a:schemeClr val="lt1"/>
              </a:buClr>
              <a:buSzPts val="1100"/>
              <a:buFont typeface="Arial"/>
              <a:buChar char="•"/>
              <a:defRPr>
                <a:solidFill>
                  <a:schemeClr val="lt1"/>
                </a:solidFill>
              </a:defRPr>
            </a:lvl1pPr>
            <a:lvl2pPr indent="-228600" lvl="1" marL="914400" algn="l">
              <a:lnSpc>
                <a:spcPct val="120000"/>
              </a:lnSpc>
              <a:spcBef>
                <a:spcPts val="400"/>
              </a:spcBef>
              <a:spcAft>
                <a:spcPts val="0"/>
              </a:spcAft>
              <a:buClr>
                <a:schemeClr val="lt1"/>
              </a:buClr>
              <a:buSzPts val="1100"/>
              <a:buNone/>
              <a:defRPr>
                <a:solidFill>
                  <a:schemeClr val="lt1"/>
                </a:solidFill>
              </a:defRPr>
            </a:lvl2pPr>
            <a:lvl3pPr indent="-228600" lvl="2" marL="1371600" algn="l">
              <a:lnSpc>
                <a:spcPct val="120000"/>
              </a:lnSpc>
              <a:spcBef>
                <a:spcPts val="400"/>
              </a:spcBef>
              <a:spcAft>
                <a:spcPts val="0"/>
              </a:spcAft>
              <a:buClr>
                <a:schemeClr val="lt1"/>
              </a:buClr>
              <a:buSzPts val="900"/>
              <a:buNone/>
              <a:defRPr>
                <a:solidFill>
                  <a:schemeClr val="lt1"/>
                </a:solidFill>
              </a:defRPr>
            </a:lvl3pPr>
            <a:lvl4pPr indent="-228600" lvl="3" marL="1828800" algn="l">
              <a:lnSpc>
                <a:spcPct val="120000"/>
              </a:lnSpc>
              <a:spcBef>
                <a:spcPts val="400"/>
              </a:spcBef>
              <a:spcAft>
                <a:spcPts val="0"/>
              </a:spcAft>
              <a:buClr>
                <a:schemeClr val="lt1"/>
              </a:buClr>
              <a:buSzPts val="800"/>
              <a:buNone/>
              <a:defRPr>
                <a:solidFill>
                  <a:schemeClr val="lt1"/>
                </a:solidFill>
              </a:defRPr>
            </a:lvl4pPr>
            <a:lvl5pPr indent="-228600" lvl="4" marL="2286000" algn="l">
              <a:lnSpc>
                <a:spcPct val="120000"/>
              </a:lnSpc>
              <a:spcBef>
                <a:spcPts val="400"/>
              </a:spcBef>
              <a:spcAft>
                <a:spcPts val="0"/>
              </a:spcAft>
              <a:buClr>
                <a:schemeClr val="lt1"/>
              </a:buClr>
              <a:buSzPts val="800"/>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99" name="Google Shape;199;p11"/>
          <p:cNvGrpSpPr/>
          <p:nvPr/>
        </p:nvGrpSpPr>
        <p:grpSpPr>
          <a:xfrm>
            <a:off x="-2627" y="492920"/>
            <a:ext cx="303866" cy="886845"/>
            <a:chOff x="-3502" y="657225"/>
            <a:chExt cx="405154" cy="1182460"/>
          </a:xfrm>
        </p:grpSpPr>
        <p:sp>
          <p:nvSpPr>
            <p:cNvPr id="200" name="Google Shape;200;p11"/>
            <p:cNvSpPr/>
            <p:nvPr/>
          </p:nvSpPr>
          <p:spPr>
            <a:xfrm>
              <a:off x="328321" y="1768187"/>
              <a:ext cx="73331" cy="71498"/>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1" name="Google Shape;201;p11"/>
            <p:cNvSpPr/>
            <p:nvPr/>
          </p:nvSpPr>
          <p:spPr>
            <a:xfrm>
              <a:off x="236657" y="1685690"/>
              <a:ext cx="164995" cy="153995"/>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2" name="Google Shape;202;p11"/>
            <p:cNvSpPr/>
            <p:nvPr/>
          </p:nvSpPr>
          <p:spPr>
            <a:xfrm>
              <a:off x="124827" y="1605026"/>
              <a:ext cx="276825" cy="234659"/>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3" name="Google Shape;203;p11"/>
            <p:cNvSpPr/>
            <p:nvPr/>
          </p:nvSpPr>
          <p:spPr>
            <a:xfrm>
              <a:off x="-3502" y="1526195"/>
              <a:ext cx="405154" cy="302490"/>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4" name="Google Shape;204;p11"/>
            <p:cNvSpPr/>
            <p:nvPr/>
          </p:nvSpPr>
          <p:spPr>
            <a:xfrm>
              <a:off x="-3502" y="1454698"/>
              <a:ext cx="405154" cy="287824"/>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5" name="Google Shape;205;p11"/>
            <p:cNvSpPr/>
            <p:nvPr/>
          </p:nvSpPr>
          <p:spPr>
            <a:xfrm>
              <a:off x="-3502" y="1379534"/>
              <a:ext cx="405154" cy="278657"/>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6" name="Google Shape;206;p11"/>
            <p:cNvSpPr/>
            <p:nvPr/>
          </p:nvSpPr>
          <p:spPr>
            <a:xfrm>
              <a:off x="-3502" y="1311703"/>
              <a:ext cx="405154" cy="263991"/>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7" name="Google Shape;207;p11"/>
            <p:cNvSpPr/>
            <p:nvPr/>
          </p:nvSpPr>
          <p:spPr>
            <a:xfrm>
              <a:off x="-3502" y="1243872"/>
              <a:ext cx="405154" cy="252991"/>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8" name="Google Shape;208;p11"/>
            <p:cNvSpPr/>
            <p:nvPr/>
          </p:nvSpPr>
          <p:spPr>
            <a:xfrm>
              <a:off x="-3502" y="1174207"/>
              <a:ext cx="405154" cy="245658"/>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09" name="Google Shape;209;p11"/>
            <p:cNvSpPr/>
            <p:nvPr/>
          </p:nvSpPr>
          <p:spPr>
            <a:xfrm>
              <a:off x="-3502" y="1110043"/>
              <a:ext cx="405154" cy="230992"/>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0" name="Google Shape;210;p11"/>
            <p:cNvSpPr/>
            <p:nvPr/>
          </p:nvSpPr>
          <p:spPr>
            <a:xfrm>
              <a:off x="-3502" y="1049545"/>
              <a:ext cx="405154" cy="219992"/>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1" name="Google Shape;211;p11"/>
            <p:cNvSpPr/>
            <p:nvPr/>
          </p:nvSpPr>
          <p:spPr>
            <a:xfrm>
              <a:off x="-3502" y="989048"/>
              <a:ext cx="405154" cy="205326"/>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2" name="Google Shape;212;p11"/>
            <p:cNvSpPr/>
            <p:nvPr/>
          </p:nvSpPr>
          <p:spPr>
            <a:xfrm>
              <a:off x="-3502" y="934049"/>
              <a:ext cx="405154" cy="188827"/>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3" name="Google Shape;213;p11"/>
            <p:cNvSpPr/>
            <p:nvPr/>
          </p:nvSpPr>
          <p:spPr>
            <a:xfrm>
              <a:off x="-3502" y="873551"/>
              <a:ext cx="405154" cy="175994"/>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4" name="Google Shape;214;p11"/>
            <p:cNvSpPr/>
            <p:nvPr/>
          </p:nvSpPr>
          <p:spPr>
            <a:xfrm>
              <a:off x="-3502" y="820387"/>
              <a:ext cx="405154" cy="161328"/>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5" name="Google Shape;215;p11"/>
            <p:cNvSpPr/>
            <p:nvPr/>
          </p:nvSpPr>
          <p:spPr>
            <a:xfrm>
              <a:off x="-3502" y="767221"/>
              <a:ext cx="405154" cy="146662"/>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6" name="Google Shape;216;p11"/>
            <p:cNvSpPr/>
            <p:nvPr/>
          </p:nvSpPr>
          <p:spPr>
            <a:xfrm>
              <a:off x="-3502" y="714057"/>
              <a:ext cx="405154" cy="131995"/>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7" name="Google Shape;217;p11"/>
            <p:cNvSpPr/>
            <p:nvPr/>
          </p:nvSpPr>
          <p:spPr>
            <a:xfrm>
              <a:off x="-3502" y="660892"/>
              <a:ext cx="405154" cy="124662"/>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8" name="Google Shape;218;p11"/>
            <p:cNvSpPr/>
            <p:nvPr/>
          </p:nvSpPr>
          <p:spPr>
            <a:xfrm>
              <a:off x="-3502" y="657225"/>
              <a:ext cx="328157" cy="64165"/>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 billede højre - blå" showMasterSp="0">
  <p:cSld name="Stor billede højre - blå">
    <p:spTree>
      <p:nvGrpSpPr>
        <p:cNvPr id="219" name="Shape 219"/>
        <p:cNvGrpSpPr/>
        <p:nvPr/>
      </p:nvGrpSpPr>
      <p:grpSpPr>
        <a:xfrm>
          <a:off x="0" y="0"/>
          <a:ext cx="0" cy="0"/>
          <a:chOff x="0" y="0"/>
          <a:chExt cx="0" cy="0"/>
        </a:xfrm>
      </p:grpSpPr>
      <p:sp>
        <p:nvSpPr>
          <p:cNvPr id="220" name="Google Shape;220;p12"/>
          <p:cNvSpPr/>
          <p:nvPr/>
        </p:nvSpPr>
        <p:spPr>
          <a:xfrm>
            <a:off x="1" y="0"/>
            <a:ext cx="39528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1" name="Google Shape;221;p12"/>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12"/>
          <p:cNvSpPr txBox="1"/>
          <p:nvPr>
            <p:ph type="title"/>
          </p:nvPr>
        </p:nvSpPr>
        <p:spPr>
          <a:xfrm>
            <a:off x="440533" y="280087"/>
            <a:ext cx="3340800" cy="11034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223" name="Google Shape;223;p12"/>
          <p:cNvGrpSpPr/>
          <p:nvPr/>
        </p:nvGrpSpPr>
        <p:grpSpPr>
          <a:xfrm>
            <a:off x="4100163" y="4520723"/>
            <a:ext cx="954626" cy="501876"/>
            <a:chOff x="5387975" y="5659438"/>
            <a:chExt cx="1573213" cy="827087"/>
          </a:xfrm>
        </p:grpSpPr>
        <p:grpSp>
          <p:nvGrpSpPr>
            <p:cNvPr id="224" name="Google Shape;224;p12"/>
            <p:cNvGrpSpPr/>
            <p:nvPr/>
          </p:nvGrpSpPr>
          <p:grpSpPr>
            <a:xfrm>
              <a:off x="5387975" y="6407150"/>
              <a:ext cx="1573213" cy="79375"/>
              <a:chOff x="5387975" y="6407150"/>
              <a:chExt cx="1573213" cy="79375"/>
            </a:xfrm>
          </p:grpSpPr>
          <p:sp>
            <p:nvSpPr>
              <p:cNvPr id="225" name="Google Shape;225;p12"/>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 name="Google Shape;226;p12"/>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 name="Google Shape;227;p12"/>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 name="Google Shape;228;p12"/>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12"/>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 name="Google Shape;230;p12"/>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 name="Google Shape;231;p12"/>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 name="Google Shape;232;p12"/>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 name="Google Shape;233;p12"/>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12"/>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 name="Google Shape;235;p12"/>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 name="Google Shape;236;p12"/>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 name="Google Shape;237;p12"/>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 name="Google Shape;238;p12"/>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12"/>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12"/>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1" name="Google Shape;241;p12"/>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 name="Google Shape;242;p12"/>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3" name="Google Shape;243;p12"/>
            <p:cNvGrpSpPr/>
            <p:nvPr/>
          </p:nvGrpSpPr>
          <p:grpSpPr>
            <a:xfrm>
              <a:off x="5880100" y="5659438"/>
              <a:ext cx="511175" cy="544512"/>
              <a:chOff x="5880100" y="5659438"/>
              <a:chExt cx="511175" cy="544512"/>
            </a:xfrm>
          </p:grpSpPr>
          <p:sp>
            <p:nvSpPr>
              <p:cNvPr id="244" name="Google Shape;244;p12"/>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 name="Google Shape;245;p12"/>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 name="Google Shape;246;p12"/>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247" name="Google Shape;247;p12"/>
          <p:cNvSpPr txBox="1"/>
          <p:nvPr>
            <p:ph idx="1" type="body"/>
          </p:nvPr>
        </p:nvSpPr>
        <p:spPr>
          <a:xfrm>
            <a:off x="437556" y="1576360"/>
            <a:ext cx="3343800" cy="2700300"/>
          </a:xfrm>
          <a:prstGeom prst="rect">
            <a:avLst/>
          </a:prstGeom>
          <a:noFill/>
          <a:ln>
            <a:noFill/>
          </a:ln>
        </p:spPr>
        <p:txBody>
          <a:bodyPr anchorCtr="0" anchor="t" bIns="34275" lIns="0" spcFirstLastPara="1" rIns="0" wrap="square" tIns="34275">
            <a:noAutofit/>
          </a:bodyPr>
          <a:lstStyle>
            <a:lvl1pPr indent="-298450" lvl="0" marL="457200" algn="l">
              <a:lnSpc>
                <a:spcPct val="120000"/>
              </a:lnSpc>
              <a:spcBef>
                <a:spcPts val="800"/>
              </a:spcBef>
              <a:spcAft>
                <a:spcPts val="0"/>
              </a:spcAft>
              <a:buClr>
                <a:schemeClr val="lt1"/>
              </a:buClr>
              <a:buSzPts val="1100"/>
              <a:buFont typeface="Arial"/>
              <a:buChar char="•"/>
              <a:defRPr>
                <a:solidFill>
                  <a:schemeClr val="lt1"/>
                </a:solidFill>
              </a:defRPr>
            </a:lvl1pPr>
            <a:lvl2pPr indent="-228600" lvl="1" marL="914400" algn="l">
              <a:lnSpc>
                <a:spcPct val="120000"/>
              </a:lnSpc>
              <a:spcBef>
                <a:spcPts val="400"/>
              </a:spcBef>
              <a:spcAft>
                <a:spcPts val="0"/>
              </a:spcAft>
              <a:buClr>
                <a:schemeClr val="lt1"/>
              </a:buClr>
              <a:buSzPts val="1100"/>
              <a:buNone/>
              <a:defRPr>
                <a:solidFill>
                  <a:schemeClr val="lt1"/>
                </a:solidFill>
              </a:defRPr>
            </a:lvl2pPr>
            <a:lvl3pPr indent="-228600" lvl="2" marL="1371600" algn="l">
              <a:lnSpc>
                <a:spcPct val="120000"/>
              </a:lnSpc>
              <a:spcBef>
                <a:spcPts val="400"/>
              </a:spcBef>
              <a:spcAft>
                <a:spcPts val="0"/>
              </a:spcAft>
              <a:buClr>
                <a:schemeClr val="lt1"/>
              </a:buClr>
              <a:buSzPts val="900"/>
              <a:buNone/>
              <a:defRPr>
                <a:solidFill>
                  <a:schemeClr val="lt1"/>
                </a:solidFill>
              </a:defRPr>
            </a:lvl3pPr>
            <a:lvl4pPr indent="-228600" lvl="3" marL="1828800" algn="l">
              <a:lnSpc>
                <a:spcPct val="120000"/>
              </a:lnSpc>
              <a:spcBef>
                <a:spcPts val="400"/>
              </a:spcBef>
              <a:spcAft>
                <a:spcPts val="0"/>
              </a:spcAft>
              <a:buClr>
                <a:schemeClr val="lt1"/>
              </a:buClr>
              <a:buSzPts val="800"/>
              <a:buNone/>
              <a:defRPr>
                <a:solidFill>
                  <a:schemeClr val="lt1"/>
                </a:solidFill>
              </a:defRPr>
            </a:lvl4pPr>
            <a:lvl5pPr indent="-228600" lvl="4" marL="2286000" algn="l">
              <a:lnSpc>
                <a:spcPct val="120000"/>
              </a:lnSpc>
              <a:spcBef>
                <a:spcPts val="400"/>
              </a:spcBef>
              <a:spcAft>
                <a:spcPts val="0"/>
              </a:spcAft>
              <a:buClr>
                <a:schemeClr val="lt1"/>
              </a:buClr>
              <a:buSzPts val="800"/>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248" name="Google Shape;248;p12"/>
          <p:cNvGrpSpPr/>
          <p:nvPr/>
        </p:nvGrpSpPr>
        <p:grpSpPr>
          <a:xfrm>
            <a:off x="-2627" y="492920"/>
            <a:ext cx="303866" cy="886845"/>
            <a:chOff x="-3502" y="657225"/>
            <a:chExt cx="405154" cy="1182460"/>
          </a:xfrm>
        </p:grpSpPr>
        <p:sp>
          <p:nvSpPr>
            <p:cNvPr id="249" name="Google Shape;249;p12"/>
            <p:cNvSpPr/>
            <p:nvPr/>
          </p:nvSpPr>
          <p:spPr>
            <a:xfrm>
              <a:off x="328321" y="1768187"/>
              <a:ext cx="73331" cy="71498"/>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0" name="Google Shape;250;p12"/>
            <p:cNvSpPr/>
            <p:nvPr/>
          </p:nvSpPr>
          <p:spPr>
            <a:xfrm>
              <a:off x="236657" y="1685690"/>
              <a:ext cx="164995" cy="153995"/>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1" name="Google Shape;251;p12"/>
            <p:cNvSpPr/>
            <p:nvPr/>
          </p:nvSpPr>
          <p:spPr>
            <a:xfrm>
              <a:off x="124827" y="1605026"/>
              <a:ext cx="276825" cy="234659"/>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2" name="Google Shape;252;p12"/>
            <p:cNvSpPr/>
            <p:nvPr/>
          </p:nvSpPr>
          <p:spPr>
            <a:xfrm>
              <a:off x="-3502" y="1526195"/>
              <a:ext cx="405154" cy="302490"/>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3" name="Google Shape;253;p12"/>
            <p:cNvSpPr/>
            <p:nvPr/>
          </p:nvSpPr>
          <p:spPr>
            <a:xfrm>
              <a:off x="-3502" y="1454698"/>
              <a:ext cx="405154" cy="287824"/>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4" name="Google Shape;254;p12"/>
            <p:cNvSpPr/>
            <p:nvPr/>
          </p:nvSpPr>
          <p:spPr>
            <a:xfrm>
              <a:off x="-3502" y="1379534"/>
              <a:ext cx="405154" cy="278657"/>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5" name="Google Shape;255;p12"/>
            <p:cNvSpPr/>
            <p:nvPr/>
          </p:nvSpPr>
          <p:spPr>
            <a:xfrm>
              <a:off x="-3502" y="1311703"/>
              <a:ext cx="405154" cy="263991"/>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6" name="Google Shape;256;p12"/>
            <p:cNvSpPr/>
            <p:nvPr/>
          </p:nvSpPr>
          <p:spPr>
            <a:xfrm>
              <a:off x="-3502" y="1243872"/>
              <a:ext cx="405154" cy="252991"/>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7" name="Google Shape;257;p12"/>
            <p:cNvSpPr/>
            <p:nvPr/>
          </p:nvSpPr>
          <p:spPr>
            <a:xfrm>
              <a:off x="-3502" y="1174207"/>
              <a:ext cx="405154" cy="245658"/>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8" name="Google Shape;258;p12"/>
            <p:cNvSpPr/>
            <p:nvPr/>
          </p:nvSpPr>
          <p:spPr>
            <a:xfrm>
              <a:off x="-3502" y="1110043"/>
              <a:ext cx="405154" cy="230992"/>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59" name="Google Shape;259;p12"/>
            <p:cNvSpPr/>
            <p:nvPr/>
          </p:nvSpPr>
          <p:spPr>
            <a:xfrm>
              <a:off x="-3502" y="1049545"/>
              <a:ext cx="405154" cy="219992"/>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0" name="Google Shape;260;p12"/>
            <p:cNvSpPr/>
            <p:nvPr/>
          </p:nvSpPr>
          <p:spPr>
            <a:xfrm>
              <a:off x="-3502" y="989048"/>
              <a:ext cx="405154" cy="205326"/>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1" name="Google Shape;261;p12"/>
            <p:cNvSpPr/>
            <p:nvPr/>
          </p:nvSpPr>
          <p:spPr>
            <a:xfrm>
              <a:off x="-3502" y="934049"/>
              <a:ext cx="405154" cy="188827"/>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2" name="Google Shape;262;p12"/>
            <p:cNvSpPr/>
            <p:nvPr/>
          </p:nvSpPr>
          <p:spPr>
            <a:xfrm>
              <a:off x="-3502" y="873551"/>
              <a:ext cx="405154" cy="175994"/>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3" name="Google Shape;263;p12"/>
            <p:cNvSpPr/>
            <p:nvPr/>
          </p:nvSpPr>
          <p:spPr>
            <a:xfrm>
              <a:off x="-3502" y="820387"/>
              <a:ext cx="405154" cy="161328"/>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4" name="Google Shape;264;p12"/>
            <p:cNvSpPr/>
            <p:nvPr/>
          </p:nvSpPr>
          <p:spPr>
            <a:xfrm>
              <a:off x="-3502" y="767221"/>
              <a:ext cx="405154" cy="146662"/>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5" name="Google Shape;265;p12"/>
            <p:cNvSpPr/>
            <p:nvPr/>
          </p:nvSpPr>
          <p:spPr>
            <a:xfrm>
              <a:off x="-3502" y="714057"/>
              <a:ext cx="405154" cy="131995"/>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12"/>
            <p:cNvSpPr/>
            <p:nvPr/>
          </p:nvSpPr>
          <p:spPr>
            <a:xfrm>
              <a:off x="-3502" y="660892"/>
              <a:ext cx="405154" cy="124662"/>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67" name="Google Shape;267;p12"/>
            <p:cNvSpPr/>
            <p:nvPr/>
          </p:nvSpPr>
          <p:spPr>
            <a:xfrm>
              <a:off x="-3502" y="657225"/>
              <a:ext cx="328157" cy="64165"/>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pSp>
      <p:sp>
        <p:nvSpPr>
          <p:cNvPr id="268" name="Google Shape;268;p12"/>
          <p:cNvSpPr/>
          <p:nvPr>
            <p:ph idx="2" type="pic"/>
          </p:nvPr>
        </p:nvSpPr>
        <p:spPr>
          <a:xfrm>
            <a:off x="3952877" y="0"/>
            <a:ext cx="51912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 billede venstre">
  <p:cSld name="Stor billede venstre">
    <p:spTree>
      <p:nvGrpSpPr>
        <p:cNvPr id="269" name="Shape 269"/>
        <p:cNvGrpSpPr/>
        <p:nvPr/>
      </p:nvGrpSpPr>
      <p:grpSpPr>
        <a:xfrm>
          <a:off x="0" y="0"/>
          <a:ext cx="0" cy="0"/>
          <a:chOff x="0" y="0"/>
          <a:chExt cx="0" cy="0"/>
        </a:xfrm>
      </p:grpSpPr>
      <p:sp>
        <p:nvSpPr>
          <p:cNvPr id="270" name="Google Shape;270;p13"/>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13"/>
          <p:cNvSpPr/>
          <p:nvPr>
            <p:ph idx="2" type="pic"/>
          </p:nvPr>
        </p:nvSpPr>
        <p:spPr>
          <a:xfrm>
            <a:off x="0" y="0"/>
            <a:ext cx="55710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2" name="Google Shape;272;p13"/>
          <p:cNvSpPr txBox="1"/>
          <p:nvPr>
            <p:ph type="title"/>
          </p:nvPr>
        </p:nvSpPr>
        <p:spPr>
          <a:xfrm>
            <a:off x="6023910" y="718317"/>
            <a:ext cx="2691600" cy="9543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13"/>
          <p:cNvSpPr txBox="1"/>
          <p:nvPr>
            <p:ph idx="1" type="body"/>
          </p:nvPr>
        </p:nvSpPr>
        <p:spPr>
          <a:xfrm>
            <a:off x="6023910" y="1938451"/>
            <a:ext cx="2691600" cy="2625000"/>
          </a:xfrm>
          <a:prstGeom prst="rect">
            <a:avLst/>
          </a:prstGeom>
          <a:noFill/>
          <a:ln>
            <a:noFill/>
          </a:ln>
        </p:spPr>
        <p:txBody>
          <a:bodyPr anchorCtr="0" anchor="t" bIns="34275" lIns="0" spcFirstLastPara="1" rIns="0" wrap="square" tIns="34275">
            <a:noAutofit/>
          </a:bodyPr>
          <a:lstStyle>
            <a:lvl1pPr indent="-298450" lvl="0" marL="457200" algn="l">
              <a:lnSpc>
                <a:spcPct val="100000"/>
              </a:lnSpc>
              <a:spcBef>
                <a:spcPts val="500"/>
              </a:spcBef>
              <a:spcAft>
                <a:spcPts val="0"/>
              </a:spcAft>
              <a:buClr>
                <a:schemeClr val="dk1"/>
              </a:buClr>
              <a:buSzPts val="1100"/>
              <a:buFont typeface="Arial"/>
              <a:buChar char="•"/>
              <a:defRPr sz="11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274" name="Google Shape;274;p13"/>
          <p:cNvGrpSpPr/>
          <p:nvPr/>
        </p:nvGrpSpPr>
        <p:grpSpPr>
          <a:xfrm>
            <a:off x="5570930" y="966430"/>
            <a:ext cx="303861" cy="886833"/>
            <a:chOff x="320675" y="2816225"/>
            <a:chExt cx="350838" cy="1023938"/>
          </a:xfrm>
        </p:grpSpPr>
        <p:sp>
          <p:nvSpPr>
            <p:cNvPr id="275" name="Google Shape;275;p13"/>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 name="Google Shape;276;p13"/>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 name="Google Shape;277;p13"/>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 name="Google Shape;278;p13"/>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 name="Google Shape;279;p13"/>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 name="Google Shape;280;p13"/>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1" name="Google Shape;281;p13"/>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2" name="Google Shape;282;p13"/>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3" name="Google Shape;283;p13"/>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4" name="Google Shape;284;p13"/>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5" name="Google Shape;285;p13"/>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6" name="Google Shape;286;p13"/>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7" name="Google Shape;287;p13"/>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8" name="Google Shape;288;p13"/>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9" name="Google Shape;289;p13"/>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0" name="Google Shape;290;p13"/>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13"/>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2" name="Google Shape;292;p13"/>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3" name="Google Shape;293;p13"/>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x billeder højre">
  <p:cSld name="2 x billeder højre">
    <p:spTree>
      <p:nvGrpSpPr>
        <p:cNvPr id="294" name="Shape 294"/>
        <p:cNvGrpSpPr/>
        <p:nvPr/>
      </p:nvGrpSpPr>
      <p:grpSpPr>
        <a:xfrm>
          <a:off x="0" y="0"/>
          <a:ext cx="0" cy="0"/>
          <a:chOff x="0" y="0"/>
          <a:chExt cx="0" cy="0"/>
        </a:xfrm>
      </p:grpSpPr>
      <p:sp>
        <p:nvSpPr>
          <p:cNvPr id="295" name="Google Shape;295;p14"/>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14"/>
          <p:cNvSpPr/>
          <p:nvPr>
            <p:ph idx="2" type="pic"/>
          </p:nvPr>
        </p:nvSpPr>
        <p:spPr>
          <a:xfrm>
            <a:off x="5570938" y="2619375"/>
            <a:ext cx="3573000" cy="25200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7" name="Google Shape;297;p14"/>
          <p:cNvSpPr txBox="1"/>
          <p:nvPr>
            <p:ph type="title"/>
          </p:nvPr>
        </p:nvSpPr>
        <p:spPr>
          <a:xfrm>
            <a:off x="440531" y="268464"/>
            <a:ext cx="3171900" cy="11151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14"/>
          <p:cNvSpPr txBox="1"/>
          <p:nvPr>
            <p:ph idx="1" type="body"/>
          </p:nvPr>
        </p:nvSpPr>
        <p:spPr>
          <a:xfrm>
            <a:off x="440531" y="1595366"/>
            <a:ext cx="3171900" cy="2681700"/>
          </a:xfrm>
          <a:prstGeom prst="rect">
            <a:avLst/>
          </a:prstGeom>
          <a:noFill/>
          <a:ln>
            <a:noFill/>
          </a:ln>
        </p:spPr>
        <p:txBody>
          <a:bodyPr anchorCtr="0" anchor="t" bIns="34275" lIns="0" spcFirstLastPara="1" rIns="0" wrap="square" tIns="34275">
            <a:noAutofit/>
          </a:bodyPr>
          <a:lstStyle>
            <a:lvl1pPr indent="-298450" lvl="0" marL="457200" algn="l">
              <a:lnSpc>
                <a:spcPct val="100000"/>
              </a:lnSpc>
              <a:spcBef>
                <a:spcPts val="500"/>
              </a:spcBef>
              <a:spcAft>
                <a:spcPts val="0"/>
              </a:spcAft>
              <a:buClr>
                <a:schemeClr val="dk1"/>
              </a:buClr>
              <a:buSzPts val="1100"/>
              <a:buFont typeface="Arial"/>
              <a:buChar char="•"/>
              <a:defRPr sz="11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14"/>
          <p:cNvSpPr/>
          <p:nvPr>
            <p:ph idx="3" type="pic"/>
          </p:nvPr>
        </p:nvSpPr>
        <p:spPr>
          <a:xfrm>
            <a:off x="5570938" y="0"/>
            <a:ext cx="3573000" cy="25200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å layout højre" showMasterSp="0">
  <p:cSld name="Blå layout højre">
    <p:spTree>
      <p:nvGrpSpPr>
        <p:cNvPr id="300" name="Shape 300"/>
        <p:cNvGrpSpPr/>
        <p:nvPr/>
      </p:nvGrpSpPr>
      <p:grpSpPr>
        <a:xfrm>
          <a:off x="0" y="0"/>
          <a:ext cx="0" cy="0"/>
          <a:chOff x="0" y="0"/>
          <a:chExt cx="0" cy="0"/>
        </a:xfrm>
      </p:grpSpPr>
      <p:sp>
        <p:nvSpPr>
          <p:cNvPr id="301" name="Google Shape;301;p15"/>
          <p:cNvSpPr/>
          <p:nvPr/>
        </p:nvSpPr>
        <p:spPr>
          <a:xfrm>
            <a:off x="5570938" y="0"/>
            <a:ext cx="3573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2" name="Google Shape;302;p15"/>
          <p:cNvSpPr txBox="1"/>
          <p:nvPr>
            <p:ph idx="1" type="body"/>
          </p:nvPr>
        </p:nvSpPr>
        <p:spPr>
          <a:xfrm>
            <a:off x="6020749" y="2103258"/>
            <a:ext cx="2694600" cy="2417100"/>
          </a:xfrm>
          <a:prstGeom prst="rect">
            <a:avLst/>
          </a:prstGeom>
          <a:noFill/>
          <a:ln>
            <a:noFill/>
          </a:ln>
        </p:spPr>
        <p:txBody>
          <a:bodyPr anchorCtr="0" anchor="t" bIns="34275" lIns="0" spcFirstLastPara="1" rIns="0" wrap="square" tIns="34275">
            <a:noAutofit/>
          </a:bodyPr>
          <a:lstStyle>
            <a:lvl1pPr indent="-298450" lvl="0" marL="457200" algn="l">
              <a:lnSpc>
                <a:spcPct val="120000"/>
              </a:lnSpc>
              <a:spcBef>
                <a:spcPts val="800"/>
              </a:spcBef>
              <a:spcAft>
                <a:spcPts val="0"/>
              </a:spcAft>
              <a:buClr>
                <a:schemeClr val="lt1"/>
              </a:buClr>
              <a:buSzPts val="1100"/>
              <a:buFont typeface="Arial"/>
              <a:buChar char="•"/>
              <a:defRPr>
                <a:solidFill>
                  <a:schemeClr val="lt1"/>
                </a:solidFill>
              </a:defRPr>
            </a:lvl1pPr>
            <a:lvl2pPr indent="-228600" lvl="1" marL="914400" algn="l">
              <a:lnSpc>
                <a:spcPct val="120000"/>
              </a:lnSpc>
              <a:spcBef>
                <a:spcPts val="400"/>
              </a:spcBef>
              <a:spcAft>
                <a:spcPts val="0"/>
              </a:spcAft>
              <a:buClr>
                <a:schemeClr val="lt1"/>
              </a:buClr>
              <a:buSzPts val="1100"/>
              <a:buNone/>
              <a:defRPr>
                <a:solidFill>
                  <a:schemeClr val="lt1"/>
                </a:solidFill>
              </a:defRPr>
            </a:lvl2pPr>
            <a:lvl3pPr indent="-228600" lvl="2" marL="1371600" algn="l">
              <a:lnSpc>
                <a:spcPct val="120000"/>
              </a:lnSpc>
              <a:spcBef>
                <a:spcPts val="400"/>
              </a:spcBef>
              <a:spcAft>
                <a:spcPts val="0"/>
              </a:spcAft>
              <a:buClr>
                <a:schemeClr val="lt1"/>
              </a:buClr>
              <a:buSzPts val="900"/>
              <a:buNone/>
              <a:defRPr>
                <a:solidFill>
                  <a:schemeClr val="lt1"/>
                </a:solidFill>
              </a:defRPr>
            </a:lvl3pPr>
            <a:lvl4pPr indent="-228600" lvl="3" marL="1828800" algn="l">
              <a:lnSpc>
                <a:spcPct val="120000"/>
              </a:lnSpc>
              <a:spcBef>
                <a:spcPts val="400"/>
              </a:spcBef>
              <a:spcAft>
                <a:spcPts val="0"/>
              </a:spcAft>
              <a:buClr>
                <a:schemeClr val="lt1"/>
              </a:buClr>
              <a:buSzPts val="800"/>
              <a:buNone/>
              <a:defRPr>
                <a:solidFill>
                  <a:schemeClr val="lt1"/>
                </a:solidFill>
              </a:defRPr>
            </a:lvl4pPr>
            <a:lvl5pPr indent="-228600" lvl="4" marL="2286000" algn="l">
              <a:lnSpc>
                <a:spcPct val="120000"/>
              </a:lnSpc>
              <a:spcBef>
                <a:spcPts val="400"/>
              </a:spcBef>
              <a:spcAft>
                <a:spcPts val="0"/>
              </a:spcAft>
              <a:buClr>
                <a:schemeClr val="lt1"/>
              </a:buClr>
              <a:buSzPts val="800"/>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3" name="Google Shape;303;p15"/>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b="1" i="0" sz="800">
                <a:solidFill>
                  <a:schemeClr val="lt1"/>
                </a:solidFill>
                <a:latin typeface="Arial"/>
                <a:ea typeface="Arial"/>
                <a:cs typeface="Arial"/>
                <a:sym typeface="Arial"/>
              </a:defRPr>
            </a:lvl1pPr>
            <a:lvl2pPr indent="0" lvl="1" marL="0" algn="r">
              <a:spcBef>
                <a:spcPts val="0"/>
              </a:spcBef>
              <a:buNone/>
              <a:defRPr b="1" i="0" sz="800">
                <a:solidFill>
                  <a:schemeClr val="lt1"/>
                </a:solidFill>
                <a:latin typeface="Arial"/>
                <a:ea typeface="Arial"/>
                <a:cs typeface="Arial"/>
                <a:sym typeface="Arial"/>
              </a:defRPr>
            </a:lvl2pPr>
            <a:lvl3pPr indent="0" lvl="2" marL="0" algn="r">
              <a:spcBef>
                <a:spcPts val="0"/>
              </a:spcBef>
              <a:buNone/>
              <a:defRPr b="1" i="0" sz="800">
                <a:solidFill>
                  <a:schemeClr val="lt1"/>
                </a:solidFill>
                <a:latin typeface="Arial"/>
                <a:ea typeface="Arial"/>
                <a:cs typeface="Arial"/>
                <a:sym typeface="Arial"/>
              </a:defRPr>
            </a:lvl3pPr>
            <a:lvl4pPr indent="0" lvl="3" marL="0" algn="r">
              <a:spcBef>
                <a:spcPts val="0"/>
              </a:spcBef>
              <a:buNone/>
              <a:defRPr b="1" i="0" sz="800">
                <a:solidFill>
                  <a:schemeClr val="lt1"/>
                </a:solidFill>
                <a:latin typeface="Arial"/>
                <a:ea typeface="Arial"/>
                <a:cs typeface="Arial"/>
                <a:sym typeface="Arial"/>
              </a:defRPr>
            </a:lvl4pPr>
            <a:lvl5pPr indent="0" lvl="4" marL="0" algn="r">
              <a:spcBef>
                <a:spcPts val="0"/>
              </a:spcBef>
              <a:buNone/>
              <a:defRPr b="1" i="0" sz="800">
                <a:solidFill>
                  <a:schemeClr val="lt1"/>
                </a:solidFill>
                <a:latin typeface="Arial"/>
                <a:ea typeface="Arial"/>
                <a:cs typeface="Arial"/>
                <a:sym typeface="Arial"/>
              </a:defRPr>
            </a:lvl5pPr>
            <a:lvl6pPr indent="0" lvl="5" marL="0" algn="r">
              <a:spcBef>
                <a:spcPts val="0"/>
              </a:spcBef>
              <a:buNone/>
              <a:defRPr b="1" i="0" sz="800">
                <a:solidFill>
                  <a:schemeClr val="lt1"/>
                </a:solidFill>
                <a:latin typeface="Arial"/>
                <a:ea typeface="Arial"/>
                <a:cs typeface="Arial"/>
                <a:sym typeface="Arial"/>
              </a:defRPr>
            </a:lvl6pPr>
            <a:lvl7pPr indent="0" lvl="6" marL="0" algn="r">
              <a:spcBef>
                <a:spcPts val="0"/>
              </a:spcBef>
              <a:buNone/>
              <a:defRPr b="1" i="0" sz="800">
                <a:solidFill>
                  <a:schemeClr val="lt1"/>
                </a:solidFill>
                <a:latin typeface="Arial"/>
                <a:ea typeface="Arial"/>
                <a:cs typeface="Arial"/>
                <a:sym typeface="Arial"/>
              </a:defRPr>
            </a:lvl7pPr>
            <a:lvl8pPr indent="0" lvl="7" marL="0" algn="r">
              <a:spcBef>
                <a:spcPts val="0"/>
              </a:spcBef>
              <a:buNone/>
              <a:defRPr b="1" i="0" sz="800">
                <a:solidFill>
                  <a:schemeClr val="lt1"/>
                </a:solidFill>
                <a:latin typeface="Arial"/>
                <a:ea typeface="Arial"/>
                <a:cs typeface="Arial"/>
                <a:sym typeface="Arial"/>
              </a:defRPr>
            </a:lvl8pPr>
            <a:lvl9pPr indent="0" lvl="8" marL="0" algn="r">
              <a:spcBef>
                <a:spcPts val="0"/>
              </a:spcBef>
              <a:buNone/>
              <a:defRPr b="1" i="0"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04" name="Google Shape;304;p15"/>
          <p:cNvGrpSpPr/>
          <p:nvPr/>
        </p:nvGrpSpPr>
        <p:grpSpPr>
          <a:xfrm>
            <a:off x="5570930" y="966430"/>
            <a:ext cx="303861" cy="886833"/>
            <a:chOff x="320675" y="2816225"/>
            <a:chExt cx="350838" cy="1023938"/>
          </a:xfrm>
        </p:grpSpPr>
        <p:sp>
          <p:nvSpPr>
            <p:cNvPr id="305" name="Google Shape;305;p15"/>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6" name="Google Shape;306;p15"/>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7" name="Google Shape;307;p15"/>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8" name="Google Shape;308;p15"/>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9" name="Google Shape;309;p15"/>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0" name="Google Shape;310;p15"/>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1" name="Google Shape;311;p15"/>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2" name="Google Shape;312;p15"/>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3" name="Google Shape;313;p15"/>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4" name="Google Shape;314;p15"/>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5" name="Google Shape;315;p15"/>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6" name="Google Shape;316;p15"/>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7" name="Google Shape;317;p15"/>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8" name="Google Shape;318;p15"/>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9" name="Google Shape;319;p15"/>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0" name="Google Shape;320;p15"/>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1" name="Google Shape;321;p15"/>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2" name="Google Shape;322;p15"/>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15"/>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24" name="Google Shape;324;p15"/>
          <p:cNvGrpSpPr/>
          <p:nvPr/>
        </p:nvGrpSpPr>
        <p:grpSpPr>
          <a:xfrm>
            <a:off x="4100163" y="4520723"/>
            <a:ext cx="954626" cy="501876"/>
            <a:chOff x="5387975" y="5659438"/>
            <a:chExt cx="1573213" cy="827087"/>
          </a:xfrm>
        </p:grpSpPr>
        <p:grpSp>
          <p:nvGrpSpPr>
            <p:cNvPr id="325" name="Google Shape;325;p15"/>
            <p:cNvGrpSpPr/>
            <p:nvPr/>
          </p:nvGrpSpPr>
          <p:grpSpPr>
            <a:xfrm>
              <a:off x="5387975" y="6407150"/>
              <a:ext cx="1573213" cy="79375"/>
              <a:chOff x="5387975" y="6407150"/>
              <a:chExt cx="1573213" cy="79375"/>
            </a:xfrm>
          </p:grpSpPr>
          <p:sp>
            <p:nvSpPr>
              <p:cNvPr id="326" name="Google Shape;326;p15"/>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7" name="Google Shape;327;p15"/>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8" name="Google Shape;328;p15"/>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9" name="Google Shape;329;p15"/>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0" name="Google Shape;330;p15"/>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1" name="Google Shape;331;p15"/>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2" name="Google Shape;332;p15"/>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3" name="Google Shape;333;p15"/>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4" name="Google Shape;334;p15"/>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5" name="Google Shape;335;p15"/>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6" name="Google Shape;336;p15"/>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7" name="Google Shape;337;p15"/>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8" name="Google Shape;338;p15"/>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9" name="Google Shape;339;p15"/>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0" name="Google Shape;340;p15"/>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1" name="Google Shape;341;p15"/>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2" name="Google Shape;342;p15"/>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3" name="Google Shape;343;p15"/>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44" name="Google Shape;344;p15"/>
            <p:cNvGrpSpPr/>
            <p:nvPr/>
          </p:nvGrpSpPr>
          <p:grpSpPr>
            <a:xfrm>
              <a:off x="5880100" y="5659438"/>
              <a:ext cx="511175" cy="544512"/>
              <a:chOff x="5880100" y="5659438"/>
              <a:chExt cx="511175" cy="544512"/>
            </a:xfrm>
          </p:grpSpPr>
          <p:sp>
            <p:nvSpPr>
              <p:cNvPr id="345" name="Google Shape;345;p15"/>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6" name="Google Shape;346;p15"/>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7" name="Google Shape;347;p15"/>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348" name="Google Shape;348;p15"/>
          <p:cNvSpPr txBox="1"/>
          <p:nvPr>
            <p:ph type="title"/>
          </p:nvPr>
        </p:nvSpPr>
        <p:spPr>
          <a:xfrm>
            <a:off x="6020750" y="707597"/>
            <a:ext cx="2694600" cy="12162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billede venstre" showMasterSp="0">
  <p:cSld name="1 x billede venstre">
    <p:spTree>
      <p:nvGrpSpPr>
        <p:cNvPr id="349" name="Shape 349"/>
        <p:cNvGrpSpPr/>
        <p:nvPr/>
      </p:nvGrpSpPr>
      <p:grpSpPr>
        <a:xfrm>
          <a:off x="0" y="0"/>
          <a:ext cx="0" cy="0"/>
          <a:chOff x="0" y="0"/>
          <a:chExt cx="0" cy="0"/>
        </a:xfrm>
      </p:grpSpPr>
      <p:sp>
        <p:nvSpPr>
          <p:cNvPr id="350" name="Google Shape;350;p16"/>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b="1" i="0" sz="800">
                <a:solidFill>
                  <a:schemeClr val="accent1"/>
                </a:solidFill>
                <a:latin typeface="Arial"/>
                <a:ea typeface="Arial"/>
                <a:cs typeface="Arial"/>
                <a:sym typeface="Arial"/>
              </a:defRPr>
            </a:lvl1pPr>
            <a:lvl2pPr indent="0" lvl="1" marL="0" algn="r">
              <a:spcBef>
                <a:spcPts val="0"/>
              </a:spcBef>
              <a:buNone/>
              <a:defRPr b="1" i="0" sz="800">
                <a:solidFill>
                  <a:schemeClr val="accent1"/>
                </a:solidFill>
                <a:latin typeface="Arial"/>
                <a:ea typeface="Arial"/>
                <a:cs typeface="Arial"/>
                <a:sym typeface="Arial"/>
              </a:defRPr>
            </a:lvl2pPr>
            <a:lvl3pPr indent="0" lvl="2" marL="0" algn="r">
              <a:spcBef>
                <a:spcPts val="0"/>
              </a:spcBef>
              <a:buNone/>
              <a:defRPr b="1" i="0" sz="800">
                <a:solidFill>
                  <a:schemeClr val="accent1"/>
                </a:solidFill>
                <a:latin typeface="Arial"/>
                <a:ea typeface="Arial"/>
                <a:cs typeface="Arial"/>
                <a:sym typeface="Arial"/>
              </a:defRPr>
            </a:lvl3pPr>
            <a:lvl4pPr indent="0" lvl="3" marL="0" algn="r">
              <a:spcBef>
                <a:spcPts val="0"/>
              </a:spcBef>
              <a:buNone/>
              <a:defRPr b="1" i="0" sz="800">
                <a:solidFill>
                  <a:schemeClr val="accent1"/>
                </a:solidFill>
                <a:latin typeface="Arial"/>
                <a:ea typeface="Arial"/>
                <a:cs typeface="Arial"/>
                <a:sym typeface="Arial"/>
              </a:defRPr>
            </a:lvl4pPr>
            <a:lvl5pPr indent="0" lvl="4" marL="0" algn="r">
              <a:spcBef>
                <a:spcPts val="0"/>
              </a:spcBef>
              <a:buNone/>
              <a:defRPr b="1" i="0" sz="800">
                <a:solidFill>
                  <a:schemeClr val="accent1"/>
                </a:solidFill>
                <a:latin typeface="Arial"/>
                <a:ea typeface="Arial"/>
                <a:cs typeface="Arial"/>
                <a:sym typeface="Arial"/>
              </a:defRPr>
            </a:lvl5pPr>
            <a:lvl6pPr indent="0" lvl="5" marL="0" algn="r">
              <a:spcBef>
                <a:spcPts val="0"/>
              </a:spcBef>
              <a:buNone/>
              <a:defRPr b="1" i="0" sz="800">
                <a:solidFill>
                  <a:schemeClr val="accent1"/>
                </a:solidFill>
                <a:latin typeface="Arial"/>
                <a:ea typeface="Arial"/>
                <a:cs typeface="Arial"/>
                <a:sym typeface="Arial"/>
              </a:defRPr>
            </a:lvl6pPr>
            <a:lvl7pPr indent="0" lvl="6" marL="0" algn="r">
              <a:spcBef>
                <a:spcPts val="0"/>
              </a:spcBef>
              <a:buNone/>
              <a:defRPr b="1" i="0" sz="800">
                <a:solidFill>
                  <a:schemeClr val="accent1"/>
                </a:solidFill>
                <a:latin typeface="Arial"/>
                <a:ea typeface="Arial"/>
                <a:cs typeface="Arial"/>
                <a:sym typeface="Arial"/>
              </a:defRPr>
            </a:lvl7pPr>
            <a:lvl8pPr indent="0" lvl="7" marL="0" algn="r">
              <a:spcBef>
                <a:spcPts val="0"/>
              </a:spcBef>
              <a:buNone/>
              <a:defRPr b="1" i="0" sz="800">
                <a:solidFill>
                  <a:schemeClr val="accent1"/>
                </a:solidFill>
                <a:latin typeface="Arial"/>
                <a:ea typeface="Arial"/>
                <a:cs typeface="Arial"/>
                <a:sym typeface="Arial"/>
              </a:defRPr>
            </a:lvl8pPr>
            <a:lvl9pPr indent="0" lvl="8" marL="0" algn="r">
              <a:spcBef>
                <a:spcPts val="0"/>
              </a:spcBef>
              <a:buNone/>
              <a:defRPr b="1" i="0" sz="800">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51" name="Google Shape;351;p16"/>
          <p:cNvGrpSpPr/>
          <p:nvPr/>
        </p:nvGrpSpPr>
        <p:grpSpPr>
          <a:xfrm>
            <a:off x="4100163" y="4520723"/>
            <a:ext cx="954626" cy="501876"/>
            <a:chOff x="5387975" y="5659438"/>
            <a:chExt cx="1573213" cy="827087"/>
          </a:xfrm>
        </p:grpSpPr>
        <p:grpSp>
          <p:nvGrpSpPr>
            <p:cNvPr id="352" name="Google Shape;352;p16"/>
            <p:cNvGrpSpPr/>
            <p:nvPr/>
          </p:nvGrpSpPr>
          <p:grpSpPr>
            <a:xfrm>
              <a:off x="5387975" y="6407150"/>
              <a:ext cx="1573213" cy="79375"/>
              <a:chOff x="5387975" y="6407150"/>
              <a:chExt cx="1573213" cy="79375"/>
            </a:xfrm>
          </p:grpSpPr>
          <p:sp>
            <p:nvSpPr>
              <p:cNvPr id="353" name="Google Shape;353;p16"/>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4" name="Google Shape;354;p16"/>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5" name="Google Shape;355;p16"/>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6" name="Google Shape;356;p16"/>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7" name="Google Shape;357;p16"/>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8" name="Google Shape;358;p16"/>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9" name="Google Shape;359;p16"/>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0" name="Google Shape;360;p16"/>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1" name="Google Shape;361;p16"/>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2" name="Google Shape;362;p16"/>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3" name="Google Shape;363;p16"/>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4" name="Google Shape;364;p16"/>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5" name="Google Shape;365;p16"/>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6" name="Google Shape;366;p16"/>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7" name="Google Shape;367;p16"/>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8" name="Google Shape;368;p16"/>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9" name="Google Shape;369;p16"/>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0" name="Google Shape;370;p16"/>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71" name="Google Shape;371;p16"/>
            <p:cNvGrpSpPr/>
            <p:nvPr/>
          </p:nvGrpSpPr>
          <p:grpSpPr>
            <a:xfrm>
              <a:off x="5880100" y="5659438"/>
              <a:ext cx="511175" cy="544512"/>
              <a:chOff x="5880100" y="5659438"/>
              <a:chExt cx="511175" cy="544512"/>
            </a:xfrm>
          </p:grpSpPr>
          <p:sp>
            <p:nvSpPr>
              <p:cNvPr id="372" name="Google Shape;372;p16"/>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3" name="Google Shape;373;p16"/>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4" name="Google Shape;374;p16"/>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grpSp>
        <p:nvGrpSpPr>
          <p:cNvPr id="375" name="Google Shape;375;p16"/>
          <p:cNvGrpSpPr/>
          <p:nvPr/>
        </p:nvGrpSpPr>
        <p:grpSpPr>
          <a:xfrm>
            <a:off x="3549956" y="492886"/>
            <a:ext cx="303861" cy="886833"/>
            <a:chOff x="320675" y="2816225"/>
            <a:chExt cx="350838" cy="1023938"/>
          </a:xfrm>
        </p:grpSpPr>
        <p:sp>
          <p:nvSpPr>
            <p:cNvPr id="376" name="Google Shape;376;p16"/>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7" name="Google Shape;377;p16"/>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8" name="Google Shape;378;p16"/>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9" name="Google Shape;379;p16"/>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0" name="Google Shape;380;p16"/>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1" name="Google Shape;381;p16"/>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2" name="Google Shape;382;p16"/>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3" name="Google Shape;383;p16"/>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4" name="Google Shape;384;p16"/>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5" name="Google Shape;385;p16"/>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6" name="Google Shape;386;p16"/>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7" name="Google Shape;387;p16"/>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8" name="Google Shape;388;p16"/>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9" name="Google Shape;389;p16"/>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0" name="Google Shape;390;p16"/>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16"/>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16"/>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3" name="Google Shape;393;p16"/>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4" name="Google Shape;394;p16"/>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95" name="Google Shape;395;p16"/>
          <p:cNvSpPr/>
          <p:nvPr>
            <p:ph idx="2" type="pic"/>
          </p:nvPr>
        </p:nvSpPr>
        <p:spPr>
          <a:xfrm>
            <a:off x="-14963" y="0"/>
            <a:ext cx="35649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96" name="Google Shape;396;p16"/>
          <p:cNvSpPr txBox="1"/>
          <p:nvPr>
            <p:ph type="title"/>
          </p:nvPr>
        </p:nvSpPr>
        <p:spPr>
          <a:xfrm>
            <a:off x="3993120" y="269458"/>
            <a:ext cx="3367800" cy="12162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7" name="Google Shape;397;p16"/>
          <p:cNvSpPr txBox="1"/>
          <p:nvPr>
            <p:ph idx="1" type="body"/>
          </p:nvPr>
        </p:nvSpPr>
        <p:spPr>
          <a:xfrm>
            <a:off x="3993120" y="1607520"/>
            <a:ext cx="3367800" cy="2814000"/>
          </a:xfrm>
          <a:prstGeom prst="rect">
            <a:avLst/>
          </a:prstGeom>
          <a:noFill/>
          <a:ln>
            <a:noFill/>
          </a:ln>
        </p:spPr>
        <p:txBody>
          <a:bodyPr anchorCtr="0" anchor="t" bIns="34275" lIns="0" spcFirstLastPara="1" rIns="0" wrap="square" tIns="34275">
            <a:noAutofit/>
          </a:bodyPr>
          <a:lstStyle>
            <a:lvl1pPr indent="-298450" lvl="0" marL="457200" algn="l">
              <a:lnSpc>
                <a:spcPct val="100000"/>
              </a:lnSpc>
              <a:spcBef>
                <a:spcPts val="500"/>
              </a:spcBef>
              <a:spcAft>
                <a:spcPts val="0"/>
              </a:spcAft>
              <a:buClr>
                <a:schemeClr val="dk1"/>
              </a:buClr>
              <a:buSzPts val="1100"/>
              <a:buFont typeface="Arial"/>
              <a:buChar char="•"/>
              <a:defRPr sz="11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398" name="Shape 398"/>
        <p:cNvGrpSpPr/>
        <p:nvPr/>
      </p:nvGrpSpPr>
      <p:grpSpPr>
        <a:xfrm>
          <a:off x="0" y="0"/>
          <a:ext cx="0" cy="0"/>
          <a:chOff x="0" y="0"/>
          <a:chExt cx="0" cy="0"/>
        </a:xfrm>
      </p:grpSpPr>
      <p:sp>
        <p:nvSpPr>
          <p:cNvPr id="399" name="Google Shape;399;p17"/>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17"/>
          <p:cNvSpPr/>
          <p:nvPr>
            <p:ph idx="2" type="pic"/>
          </p:nvPr>
        </p:nvSpPr>
        <p:spPr>
          <a:xfrm>
            <a:off x="5570934" y="2619375"/>
            <a:ext cx="3573000" cy="25200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01" name="Google Shape;401;p17"/>
          <p:cNvSpPr txBox="1"/>
          <p:nvPr>
            <p:ph type="title"/>
          </p:nvPr>
        </p:nvSpPr>
        <p:spPr>
          <a:xfrm>
            <a:off x="440531" y="268461"/>
            <a:ext cx="3171900" cy="11151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2" name="Google Shape;402;p17"/>
          <p:cNvSpPr txBox="1"/>
          <p:nvPr>
            <p:ph idx="1" type="body"/>
          </p:nvPr>
        </p:nvSpPr>
        <p:spPr>
          <a:xfrm>
            <a:off x="440531" y="1595365"/>
            <a:ext cx="3171900" cy="2681700"/>
          </a:xfrm>
          <a:prstGeom prst="rect">
            <a:avLst/>
          </a:prstGeom>
          <a:noFill/>
          <a:ln>
            <a:noFill/>
          </a:ln>
        </p:spPr>
        <p:txBody>
          <a:bodyPr anchorCtr="0" anchor="t" bIns="34275" lIns="0" spcFirstLastPara="1" rIns="0" wrap="square" tIns="34275">
            <a:noAutofit/>
          </a:bodyPr>
          <a:lstStyle>
            <a:lvl1pPr indent="-304800" lvl="0" marL="457200" algn="l">
              <a:lnSpc>
                <a:spcPct val="100000"/>
              </a:lnSpc>
              <a:spcBef>
                <a:spcPts val="500"/>
              </a:spcBef>
              <a:spcAft>
                <a:spcPts val="0"/>
              </a:spcAft>
              <a:buClr>
                <a:schemeClr val="dk1"/>
              </a:buClr>
              <a:buSzPts val="1200"/>
              <a:buFont typeface="Arial"/>
              <a:buChar char="•"/>
              <a:defRPr sz="12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3" name="Google Shape;403;p17"/>
          <p:cNvSpPr/>
          <p:nvPr>
            <p:ph idx="3" type="pic"/>
          </p:nvPr>
        </p:nvSpPr>
        <p:spPr>
          <a:xfrm>
            <a:off x="5570934" y="0"/>
            <a:ext cx="3573000" cy="25200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4" name="Shape 404"/>
        <p:cNvGrpSpPr/>
        <p:nvPr/>
      </p:nvGrpSpPr>
      <p:grpSpPr>
        <a:xfrm>
          <a:off x="0" y="0"/>
          <a:ext cx="0" cy="0"/>
          <a:chOff x="0" y="0"/>
          <a:chExt cx="0" cy="0"/>
        </a:xfrm>
      </p:grpSpPr>
      <p:sp>
        <p:nvSpPr>
          <p:cNvPr id="405" name="Google Shape;405;p18"/>
          <p:cNvSpPr txBox="1"/>
          <p:nvPr>
            <p:ph type="ctrTitle"/>
          </p:nvPr>
        </p:nvSpPr>
        <p:spPr>
          <a:xfrm>
            <a:off x="311708" y="744575"/>
            <a:ext cx="8520600" cy="2052600"/>
          </a:xfrm>
          <a:prstGeom prst="rect">
            <a:avLst/>
          </a:prstGeom>
        </p:spPr>
        <p:txBody>
          <a:bodyPr anchorCtr="0" anchor="b" bIns="0" lIns="0" spcFirstLastPara="1" rIns="0" wrap="square" tIns="1440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6" name="Google Shape;406;p18"/>
          <p:cNvSpPr txBox="1"/>
          <p:nvPr>
            <p:ph idx="1" type="subTitle"/>
          </p:nvPr>
        </p:nvSpPr>
        <p:spPr>
          <a:xfrm>
            <a:off x="311700" y="2834125"/>
            <a:ext cx="8520600" cy="792600"/>
          </a:xfrm>
          <a:prstGeom prst="rect">
            <a:avLst/>
          </a:prstGeom>
        </p:spPr>
        <p:txBody>
          <a:bodyPr anchorCtr="0" anchor="t" bIns="34275" lIns="0" spcFirstLastPara="1" rIns="0"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407" name="Google Shape;407;p1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8" name="Shape 408"/>
        <p:cNvGrpSpPr/>
        <p:nvPr/>
      </p:nvGrpSpPr>
      <p:grpSpPr>
        <a:xfrm>
          <a:off x="0" y="0"/>
          <a:ext cx="0" cy="0"/>
          <a:chOff x="0" y="0"/>
          <a:chExt cx="0" cy="0"/>
        </a:xfrm>
      </p:grpSpPr>
      <p:sp>
        <p:nvSpPr>
          <p:cNvPr id="409" name="Google Shape;409;p19"/>
          <p:cNvSpPr txBox="1"/>
          <p:nvPr>
            <p:ph type="title"/>
          </p:nvPr>
        </p:nvSpPr>
        <p:spPr>
          <a:xfrm>
            <a:off x="311700" y="445025"/>
            <a:ext cx="8520600" cy="572700"/>
          </a:xfrm>
          <a:prstGeom prst="rect">
            <a:avLst/>
          </a:prstGeom>
        </p:spPr>
        <p:txBody>
          <a:bodyPr anchorCtr="0" anchor="t" bIns="0" lIns="0" spcFirstLastPara="1" rIns="0" wrap="square" tIns="14400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0" name="Google Shape;410;p19"/>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lvl1pPr indent="-228600" lvl="0" marL="457200" rtl="0">
              <a:spcBef>
                <a:spcPts val="800"/>
              </a:spcBef>
              <a:spcAft>
                <a:spcPts val="0"/>
              </a:spcAft>
              <a:buSzPts val="1100"/>
              <a:buNone/>
              <a:defRPr/>
            </a:lvl1pPr>
            <a:lvl2pPr indent="-228600" lvl="1" marL="914400" rtl="0">
              <a:spcBef>
                <a:spcPts val="400"/>
              </a:spcBef>
              <a:spcAft>
                <a:spcPts val="0"/>
              </a:spcAft>
              <a:buSzPts val="1100"/>
              <a:buNone/>
              <a:defRPr/>
            </a:lvl2pPr>
            <a:lvl3pPr indent="-228600" lvl="2" marL="1371600" rtl="0">
              <a:spcBef>
                <a:spcPts val="400"/>
              </a:spcBef>
              <a:spcAft>
                <a:spcPts val="0"/>
              </a:spcAft>
              <a:buSzPts val="900"/>
              <a:buNone/>
              <a:defRPr/>
            </a:lvl3pPr>
            <a:lvl4pPr indent="-228600" lvl="3" marL="1828800" rtl="0">
              <a:spcBef>
                <a:spcPts val="400"/>
              </a:spcBef>
              <a:spcAft>
                <a:spcPts val="0"/>
              </a:spcAft>
              <a:buSzPts val="800"/>
              <a:buNone/>
              <a:defRPr/>
            </a:lvl4pPr>
            <a:lvl5pPr indent="-228600" lvl="4" marL="2286000" rtl="0">
              <a:spcBef>
                <a:spcPts val="400"/>
              </a:spcBef>
              <a:spcAft>
                <a:spcPts val="0"/>
              </a:spcAft>
              <a:buSzPts val="800"/>
              <a:buNone/>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411" name="Google Shape;411;p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illeder">
  <p:cSld name="4_billeder">
    <p:spTree>
      <p:nvGrpSpPr>
        <p:cNvPr id="81" name="Shape 81"/>
        <p:cNvGrpSpPr/>
        <p:nvPr/>
      </p:nvGrpSpPr>
      <p:grpSpPr>
        <a:xfrm>
          <a:off x="0" y="0"/>
          <a:ext cx="0" cy="0"/>
          <a:chOff x="0" y="0"/>
          <a:chExt cx="0" cy="0"/>
        </a:xfrm>
      </p:grpSpPr>
      <p:sp>
        <p:nvSpPr>
          <p:cNvPr id="82" name="Google Shape;82;p3"/>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3"/>
          <p:cNvSpPr/>
          <p:nvPr>
            <p:ph idx="2" type="pic"/>
          </p:nvPr>
        </p:nvSpPr>
        <p:spPr>
          <a:xfrm>
            <a:off x="7410608" y="2616476"/>
            <a:ext cx="1733400" cy="25269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4" name="Google Shape;84;p3"/>
          <p:cNvSpPr txBox="1"/>
          <p:nvPr>
            <p:ph type="title"/>
          </p:nvPr>
        </p:nvSpPr>
        <p:spPr>
          <a:xfrm>
            <a:off x="440531" y="268463"/>
            <a:ext cx="3855000" cy="11151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3"/>
          <p:cNvSpPr txBox="1"/>
          <p:nvPr>
            <p:ph idx="1" type="body"/>
          </p:nvPr>
        </p:nvSpPr>
        <p:spPr>
          <a:xfrm>
            <a:off x="440531" y="1595366"/>
            <a:ext cx="3855000" cy="2803800"/>
          </a:xfrm>
          <a:prstGeom prst="rect">
            <a:avLst/>
          </a:prstGeom>
          <a:noFill/>
          <a:ln>
            <a:noFill/>
          </a:ln>
        </p:spPr>
        <p:txBody>
          <a:bodyPr anchorCtr="0" anchor="t" bIns="34275" lIns="0" spcFirstLastPara="1" rIns="0" wrap="square" tIns="34275">
            <a:noAutofit/>
          </a:bodyPr>
          <a:lstStyle>
            <a:lvl1pPr indent="-298450" lvl="0" marL="457200" algn="l">
              <a:lnSpc>
                <a:spcPct val="100000"/>
              </a:lnSpc>
              <a:spcBef>
                <a:spcPts val="500"/>
              </a:spcBef>
              <a:spcAft>
                <a:spcPts val="0"/>
              </a:spcAft>
              <a:buClr>
                <a:schemeClr val="dk1"/>
              </a:buClr>
              <a:buSzPts val="1100"/>
              <a:buFont typeface="Arial"/>
              <a:buChar char="•"/>
              <a:defRPr sz="11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3"/>
          <p:cNvSpPr/>
          <p:nvPr>
            <p:ph idx="3" type="pic"/>
          </p:nvPr>
        </p:nvSpPr>
        <p:spPr>
          <a:xfrm>
            <a:off x="7410608" y="-1"/>
            <a:ext cx="1733400" cy="25122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 name="Google Shape;87;p3"/>
          <p:cNvSpPr/>
          <p:nvPr>
            <p:ph idx="4" type="pic"/>
          </p:nvPr>
        </p:nvSpPr>
        <p:spPr>
          <a:xfrm>
            <a:off x="5570936" y="2616476"/>
            <a:ext cx="1733400" cy="25269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8" name="Google Shape;88;p3"/>
          <p:cNvSpPr/>
          <p:nvPr>
            <p:ph idx="5" type="pic"/>
          </p:nvPr>
        </p:nvSpPr>
        <p:spPr>
          <a:xfrm>
            <a:off x="5570936" y="-1"/>
            <a:ext cx="1733400" cy="25122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g indholdsobjekt" type="obj">
  <p:cSld name="OBJECT">
    <p:spTree>
      <p:nvGrpSpPr>
        <p:cNvPr id="89" name="Shape 89"/>
        <p:cNvGrpSpPr/>
        <p:nvPr/>
      </p:nvGrpSpPr>
      <p:grpSpPr>
        <a:xfrm>
          <a:off x="0" y="0"/>
          <a:ext cx="0" cy="0"/>
          <a:chOff x="0" y="0"/>
          <a:chExt cx="0" cy="0"/>
        </a:xfrm>
      </p:grpSpPr>
      <p:sp>
        <p:nvSpPr>
          <p:cNvPr id="90" name="Google Shape;90;p4"/>
          <p:cNvSpPr txBox="1"/>
          <p:nvPr>
            <p:ph type="title"/>
          </p:nvPr>
        </p:nvSpPr>
        <p:spPr>
          <a:xfrm>
            <a:off x="440531" y="343937"/>
            <a:ext cx="7315200" cy="10395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4"/>
          <p:cNvSpPr txBox="1"/>
          <p:nvPr>
            <p:ph idx="1" type="body"/>
          </p:nvPr>
        </p:nvSpPr>
        <p:spPr>
          <a:xfrm>
            <a:off x="442237" y="1524625"/>
            <a:ext cx="7315200" cy="2332800"/>
          </a:xfrm>
          <a:prstGeom prst="rect">
            <a:avLst/>
          </a:prstGeom>
          <a:noFill/>
          <a:ln>
            <a:noFill/>
          </a:ln>
        </p:spPr>
        <p:txBody>
          <a:bodyPr anchorCtr="0" anchor="t" bIns="34275" lIns="0" spcFirstLastPara="1" rIns="0" wrap="square" tIns="34275">
            <a:noAutofit/>
          </a:bodyPr>
          <a:lstStyle>
            <a:lvl1pPr indent="-298450" lvl="0" marL="457200" algn="l">
              <a:lnSpc>
                <a:spcPct val="120000"/>
              </a:lnSpc>
              <a:spcBef>
                <a:spcPts val="800"/>
              </a:spcBef>
              <a:spcAft>
                <a:spcPts val="0"/>
              </a:spcAft>
              <a:buClr>
                <a:srgbClr val="54616E"/>
              </a:buClr>
              <a:buSzPts val="1100"/>
              <a:buFont typeface="Arial"/>
              <a:buChar char="•"/>
              <a:defRPr>
                <a:solidFill>
                  <a:srgbClr val="54616E"/>
                </a:solidFill>
              </a:defRPr>
            </a:lvl1pPr>
            <a:lvl2pPr indent="-228600" lvl="1" marL="914400" algn="l">
              <a:lnSpc>
                <a:spcPct val="120000"/>
              </a:lnSpc>
              <a:spcBef>
                <a:spcPts val="400"/>
              </a:spcBef>
              <a:spcAft>
                <a:spcPts val="0"/>
              </a:spcAft>
              <a:buClr>
                <a:srgbClr val="54616E"/>
              </a:buClr>
              <a:buSzPts val="1100"/>
              <a:buNone/>
              <a:defRPr>
                <a:solidFill>
                  <a:srgbClr val="54616E"/>
                </a:solidFill>
              </a:defRPr>
            </a:lvl2pPr>
            <a:lvl3pPr indent="-228600" lvl="2" marL="1371600" algn="l">
              <a:lnSpc>
                <a:spcPct val="120000"/>
              </a:lnSpc>
              <a:spcBef>
                <a:spcPts val="400"/>
              </a:spcBef>
              <a:spcAft>
                <a:spcPts val="0"/>
              </a:spcAft>
              <a:buClr>
                <a:srgbClr val="54616E"/>
              </a:buClr>
              <a:buSzPts val="900"/>
              <a:buNone/>
              <a:defRPr>
                <a:solidFill>
                  <a:srgbClr val="54616E"/>
                </a:solidFill>
              </a:defRPr>
            </a:lvl3pPr>
            <a:lvl4pPr indent="-228600" lvl="3" marL="1828800" algn="l">
              <a:lnSpc>
                <a:spcPct val="120000"/>
              </a:lnSpc>
              <a:spcBef>
                <a:spcPts val="400"/>
              </a:spcBef>
              <a:spcAft>
                <a:spcPts val="0"/>
              </a:spcAft>
              <a:buClr>
                <a:srgbClr val="54616E"/>
              </a:buClr>
              <a:buSzPts val="800"/>
              <a:buNone/>
              <a:defRPr>
                <a:solidFill>
                  <a:srgbClr val="54616E"/>
                </a:solidFill>
              </a:defRPr>
            </a:lvl4pPr>
            <a:lvl5pPr indent="-228600" lvl="4" marL="2286000" algn="l">
              <a:lnSpc>
                <a:spcPct val="120000"/>
              </a:lnSpc>
              <a:spcBef>
                <a:spcPts val="400"/>
              </a:spcBef>
              <a:spcAft>
                <a:spcPts val="0"/>
              </a:spcAft>
              <a:buClr>
                <a:srgbClr val="54616E"/>
              </a:buClr>
              <a:buSzPts val="800"/>
              <a:buNone/>
              <a:defRPr>
                <a:solidFill>
                  <a:srgbClr val="54616E"/>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4"/>
          <p:cNvSpPr txBox="1"/>
          <p:nvPr>
            <p:ph idx="10" type="dt"/>
          </p:nvPr>
        </p:nvSpPr>
        <p:spPr>
          <a:xfrm>
            <a:off x="457200" y="4767266"/>
            <a:ext cx="2133600" cy="273900"/>
          </a:xfrm>
          <a:prstGeom prst="rect">
            <a:avLst/>
          </a:prstGeom>
          <a:noFill/>
          <a:ln>
            <a:noFill/>
          </a:ln>
        </p:spPr>
        <p:txBody>
          <a:bodyPr anchorCtr="0" anchor="t" bIns="43950" lIns="87900" spcFirstLastPara="1" rIns="87900" wrap="square" tIns="43950">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3" name="Google Shape;93;p4"/>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ugerguide">
  <p:cSld name="Brugerguide">
    <p:spTree>
      <p:nvGrpSpPr>
        <p:cNvPr id="94" name="Shape 94"/>
        <p:cNvGrpSpPr/>
        <p:nvPr/>
      </p:nvGrpSpPr>
      <p:grpSpPr>
        <a:xfrm>
          <a:off x="0" y="0"/>
          <a:ext cx="0" cy="0"/>
          <a:chOff x="0" y="0"/>
          <a:chExt cx="0" cy="0"/>
        </a:xfrm>
      </p:grpSpPr>
      <p:sp>
        <p:nvSpPr>
          <p:cNvPr id="95" name="Google Shape;95;p5"/>
          <p:cNvSpPr/>
          <p:nvPr/>
        </p:nvSpPr>
        <p:spPr>
          <a:xfrm>
            <a:off x="379299" y="866288"/>
            <a:ext cx="606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DF6752"/>
                </a:solidFill>
                <a:latin typeface="Arial"/>
                <a:ea typeface="Arial"/>
                <a:cs typeface="Arial"/>
                <a:sym typeface="Arial"/>
              </a:rPr>
              <a:t>- SLET DETTE SLIDE, FØR DU FÆRDIGGØR PRÆSENTATIONEN</a:t>
            </a:r>
            <a:endParaRPr sz="1400">
              <a:solidFill>
                <a:srgbClr val="DF6752"/>
              </a:solidFill>
              <a:latin typeface="Arial"/>
              <a:ea typeface="Arial"/>
              <a:cs typeface="Arial"/>
              <a:sym typeface="Arial"/>
            </a:endParaRPr>
          </a:p>
        </p:txBody>
      </p:sp>
      <p:sp>
        <p:nvSpPr>
          <p:cNvPr id="96" name="Google Shape;96;p5"/>
          <p:cNvSpPr txBox="1"/>
          <p:nvPr/>
        </p:nvSpPr>
        <p:spPr>
          <a:xfrm>
            <a:off x="440533" y="1470446"/>
            <a:ext cx="1745700" cy="2406600"/>
          </a:xfrm>
          <a:prstGeom prst="rect">
            <a:avLst/>
          </a:prstGeom>
          <a:noFill/>
          <a:ln>
            <a:noFill/>
          </a:ln>
        </p:spPr>
        <p:txBody>
          <a:bodyPr anchorCtr="0" anchor="t" bIns="0" lIns="0" spcFirstLastPara="1" rIns="107975" wrap="square" tIns="0">
            <a:noAutofit/>
          </a:bodyPr>
          <a:lstStyle/>
          <a:p>
            <a:pPr indent="0" lvl="0" marL="0" marR="0" rtl="0" algn="l">
              <a:lnSpc>
                <a:spcPct val="100000"/>
              </a:lnSpc>
              <a:spcBef>
                <a:spcPts val="0"/>
              </a:spcBef>
              <a:spcAft>
                <a:spcPts val="0"/>
              </a:spcAft>
              <a:buNone/>
            </a:pPr>
            <a:r>
              <a:rPr b="1" lang="en" sz="800">
                <a:solidFill>
                  <a:schemeClr val="dk1"/>
                </a:solidFill>
                <a:latin typeface="Arial"/>
                <a:ea typeface="Arial"/>
                <a:cs typeface="Arial"/>
                <a:sym typeface="Arial"/>
              </a:rPr>
              <a:t>AAU-SKABELONER TIL POWERPOINT</a:t>
            </a:r>
            <a:br>
              <a:rPr b="1" lang="en" sz="800">
                <a:solidFill>
                  <a:schemeClr val="dk1"/>
                </a:solidFill>
                <a:latin typeface="Arial"/>
                <a:ea typeface="Arial"/>
                <a:cs typeface="Arial"/>
                <a:sym typeface="Arial"/>
              </a:rPr>
            </a:br>
            <a:br>
              <a:rPr b="1" lang="en" sz="800">
                <a:solidFill>
                  <a:schemeClr val="dk1"/>
                </a:solidFill>
                <a:latin typeface="Arial"/>
                <a:ea typeface="Arial"/>
                <a:cs typeface="Arial"/>
                <a:sym typeface="Arial"/>
              </a:rPr>
            </a:br>
            <a:r>
              <a:rPr b="0" lang="en" sz="700">
                <a:solidFill>
                  <a:schemeClr val="dk1"/>
                </a:solidFill>
                <a:latin typeface="Arial"/>
                <a:ea typeface="Arial"/>
                <a:cs typeface="Arial"/>
                <a:sym typeface="Arial"/>
              </a:rPr>
              <a:t>Når du åbner PowerPoint på din pc, kan du vælge</a:t>
            </a:r>
            <a:r>
              <a:rPr b="0" lang="en" sz="700">
                <a:solidFill>
                  <a:schemeClr val="dk1"/>
                </a:solidFill>
                <a:latin typeface="Arial"/>
                <a:ea typeface="Arial"/>
                <a:cs typeface="Arial"/>
                <a:sym typeface="Arial"/>
              </a:rPr>
              <a:t> mellem to </a:t>
            </a:r>
            <a:r>
              <a:rPr b="0" lang="en" sz="700">
                <a:solidFill>
                  <a:schemeClr val="dk1"/>
                </a:solidFill>
                <a:latin typeface="Arial"/>
                <a:ea typeface="Arial"/>
                <a:cs typeface="Arial"/>
                <a:sym typeface="Arial"/>
              </a:rPr>
              <a:t>skabeloner i 16:9-format med</a:t>
            </a:r>
            <a:r>
              <a:rPr b="0" lang="en" sz="700">
                <a:solidFill>
                  <a:schemeClr val="dk1"/>
                </a:solidFill>
                <a:latin typeface="Arial"/>
                <a:ea typeface="Arial"/>
                <a:cs typeface="Arial"/>
                <a:sym typeface="Arial"/>
              </a:rPr>
              <a:t> enten det danske eller engelske AAU-logo.</a:t>
            </a:r>
            <a:endParaRPr b="0" sz="700">
              <a:solidFill>
                <a:schemeClr val="dk1"/>
              </a:solidFill>
              <a:latin typeface="Arial"/>
              <a:ea typeface="Arial"/>
              <a:cs typeface="Arial"/>
              <a:sym typeface="Arial"/>
            </a:endParaRPr>
          </a:p>
          <a:p>
            <a:pPr indent="0" lvl="0" marL="0" marR="0" rtl="0" algn="l">
              <a:lnSpc>
                <a:spcPct val="100000"/>
              </a:lnSpc>
              <a:spcBef>
                <a:spcPts val="500"/>
              </a:spcBef>
              <a:spcAft>
                <a:spcPts val="0"/>
              </a:spcAft>
              <a:buNone/>
            </a:pPr>
            <a:r>
              <a:rPr b="0" lang="en" sz="700">
                <a:solidFill>
                  <a:schemeClr val="dk1"/>
                </a:solidFill>
                <a:latin typeface="Arial"/>
                <a:ea typeface="Arial"/>
                <a:cs typeface="Arial"/>
                <a:sym typeface="Arial"/>
              </a:rPr>
              <a:t>Det</a:t>
            </a:r>
            <a:r>
              <a:rPr b="0" lang="en" sz="700">
                <a:solidFill>
                  <a:schemeClr val="dk1"/>
                </a:solidFill>
                <a:latin typeface="Arial"/>
                <a:ea typeface="Arial"/>
                <a:cs typeface="Arial"/>
                <a:sym typeface="Arial"/>
              </a:rPr>
              <a:t> er også muligt at hente PowerPoint-skabelonerne på: </a:t>
            </a:r>
            <a:r>
              <a:rPr b="0" lang="en" sz="700" u="sng">
                <a:solidFill>
                  <a:schemeClr val="hlink"/>
                </a:solidFill>
                <a:latin typeface="Arial"/>
                <a:ea typeface="Arial"/>
                <a:cs typeface="Arial"/>
                <a:sym typeface="Arial"/>
                <a:hlinkClick r:id="rId2"/>
              </a:rPr>
              <a:t>www.design.aau.dk/skabeloner/powerpoint</a:t>
            </a:r>
            <a:r>
              <a:rPr b="0" lang="en" sz="700">
                <a:solidFill>
                  <a:schemeClr val="dk1"/>
                </a:solidFill>
                <a:latin typeface="Arial"/>
                <a:ea typeface="Arial"/>
                <a:cs typeface="Arial"/>
                <a:sym typeface="Arial"/>
              </a:rPr>
              <a:t>. Her kan du også hente den generelle AAU PowerPoint til inspiration. Denne vil løbende blive opdateret med de nyeste tal og informationer. Du kan her slette de slides du ikke vil bruge. </a:t>
            </a:r>
            <a:endParaRPr sz="1100"/>
          </a:p>
          <a:p>
            <a:pPr indent="0" lvl="0" marL="0" marR="0" rtl="0" algn="l">
              <a:lnSpc>
                <a:spcPct val="100000"/>
              </a:lnSpc>
              <a:spcBef>
                <a:spcPts val="800"/>
              </a:spcBef>
              <a:spcAft>
                <a:spcPts val="0"/>
              </a:spcAft>
              <a:buClr>
                <a:schemeClr val="dk1"/>
              </a:buClr>
              <a:buSzPts val="800"/>
              <a:buFont typeface="Arial"/>
              <a:buNone/>
            </a:pPr>
            <a:r>
              <a:rPr b="1" lang="en" sz="800">
                <a:solidFill>
                  <a:schemeClr val="dk1"/>
                </a:solidFill>
                <a:latin typeface="Arial"/>
                <a:ea typeface="Arial"/>
                <a:cs typeface="Arial"/>
                <a:sym typeface="Arial"/>
              </a:rPr>
              <a:t>SKRIFT</a:t>
            </a:r>
            <a:br>
              <a:rPr b="1" lang="en" sz="800">
                <a:solidFill>
                  <a:schemeClr val="dk1"/>
                </a:solidFill>
                <a:latin typeface="Arial"/>
                <a:ea typeface="Arial"/>
                <a:cs typeface="Arial"/>
                <a:sym typeface="Arial"/>
              </a:rPr>
            </a:br>
            <a:br>
              <a:rPr b="1" lang="en" sz="800">
                <a:solidFill>
                  <a:schemeClr val="dk1"/>
                </a:solidFill>
                <a:latin typeface="Arial"/>
                <a:ea typeface="Arial"/>
                <a:cs typeface="Arial"/>
                <a:sym typeface="Arial"/>
              </a:rPr>
            </a:br>
            <a:r>
              <a:rPr b="0" lang="en" sz="700">
                <a:solidFill>
                  <a:schemeClr val="dk1"/>
                </a:solidFill>
                <a:latin typeface="Arial"/>
                <a:ea typeface="Arial"/>
                <a:cs typeface="Arial"/>
                <a:sym typeface="Arial"/>
              </a:rPr>
              <a:t>AAU anvender vores</a:t>
            </a:r>
            <a:r>
              <a:rPr b="0" lang="en" sz="700">
                <a:solidFill>
                  <a:schemeClr val="dk1"/>
                </a:solidFill>
                <a:latin typeface="Arial"/>
                <a:ea typeface="Arial"/>
                <a:cs typeface="Arial"/>
                <a:sym typeface="Arial"/>
              </a:rPr>
              <a:t> sekundære </a:t>
            </a:r>
            <a:r>
              <a:rPr b="0" lang="en" sz="700">
                <a:solidFill>
                  <a:schemeClr val="dk1"/>
                </a:solidFill>
                <a:latin typeface="Arial"/>
                <a:ea typeface="Arial"/>
                <a:cs typeface="Arial"/>
                <a:sym typeface="Arial"/>
              </a:rPr>
              <a:t>skrifttype Arial i PowerPoint-præsentationer.</a:t>
            </a:r>
            <a:endParaRPr sz="1100"/>
          </a:p>
          <a:p>
            <a:pPr indent="0" lvl="0" marL="0" marR="0" rtl="0" algn="l">
              <a:lnSpc>
                <a:spcPct val="115000"/>
              </a:lnSpc>
              <a:spcBef>
                <a:spcPts val="800"/>
              </a:spcBef>
              <a:spcAft>
                <a:spcPts val="0"/>
              </a:spcAft>
              <a:buNone/>
            </a:pPr>
            <a:r>
              <a:t/>
            </a:r>
            <a:endParaRPr b="0" sz="700">
              <a:solidFill>
                <a:schemeClr val="dk1"/>
              </a:solidFill>
              <a:latin typeface="Arial"/>
              <a:ea typeface="Arial"/>
              <a:cs typeface="Arial"/>
              <a:sym typeface="Arial"/>
            </a:endParaRPr>
          </a:p>
        </p:txBody>
      </p:sp>
      <p:sp>
        <p:nvSpPr>
          <p:cNvPr id="97" name="Google Shape;97;p5"/>
          <p:cNvSpPr txBox="1"/>
          <p:nvPr/>
        </p:nvSpPr>
        <p:spPr>
          <a:xfrm>
            <a:off x="4702030" y="1470449"/>
            <a:ext cx="1745700" cy="2824200"/>
          </a:xfrm>
          <a:prstGeom prst="rect">
            <a:avLst/>
          </a:prstGeom>
          <a:noFill/>
          <a:ln>
            <a:noFill/>
          </a:ln>
        </p:spPr>
        <p:txBody>
          <a:bodyPr anchorCtr="0" anchor="t" bIns="0" lIns="0" spcFirstLastPara="1" rIns="107975" wrap="square" tIns="0">
            <a:noAutofit/>
          </a:bodyPr>
          <a:lstStyle/>
          <a:p>
            <a:pPr indent="0" lvl="0" marL="0" marR="0" rtl="0" algn="l">
              <a:lnSpc>
                <a:spcPct val="90000"/>
              </a:lnSpc>
              <a:spcBef>
                <a:spcPts val="0"/>
              </a:spcBef>
              <a:spcAft>
                <a:spcPts val="0"/>
              </a:spcAft>
              <a:buNone/>
            </a:pPr>
            <a:r>
              <a:rPr b="1" lang="en" sz="800">
                <a:solidFill>
                  <a:schemeClr val="dk1"/>
                </a:solidFill>
                <a:latin typeface="Arial"/>
                <a:ea typeface="Arial"/>
                <a:cs typeface="Arial"/>
                <a:sym typeface="Arial"/>
              </a:rPr>
              <a:t>SKABELONENS FARVER</a:t>
            </a:r>
            <a:endParaRPr sz="1100"/>
          </a:p>
          <a:p>
            <a:pPr indent="0" lvl="0" marL="0" marR="0" rtl="0" algn="l">
              <a:lnSpc>
                <a:spcPct val="90000"/>
              </a:lnSpc>
              <a:spcBef>
                <a:spcPts val="500"/>
              </a:spcBef>
              <a:spcAft>
                <a:spcPts val="0"/>
              </a:spcAft>
              <a:buNone/>
            </a:pPr>
            <a:br>
              <a:rPr b="1" lang="en" sz="900">
                <a:solidFill>
                  <a:schemeClr val="dk1"/>
                </a:solidFill>
                <a:latin typeface="Arial"/>
                <a:ea typeface="Arial"/>
                <a:cs typeface="Arial"/>
                <a:sym typeface="Arial"/>
              </a:rPr>
            </a:br>
            <a:r>
              <a:rPr b="0" lang="en" sz="700">
                <a:solidFill>
                  <a:schemeClr val="dk1"/>
                </a:solidFill>
                <a:latin typeface="Arial"/>
                <a:ea typeface="Arial"/>
                <a:cs typeface="Arial"/>
                <a:sym typeface="Arial"/>
              </a:rPr>
              <a:t>Du kan vælge mellem en række farver til baggrunde og grafer.</a:t>
            </a:r>
            <a:endParaRPr sz="1100"/>
          </a:p>
          <a:p>
            <a:pPr indent="0" lvl="0" marL="0" marR="0" rtl="0" algn="l">
              <a:lnSpc>
                <a:spcPct val="90000"/>
              </a:lnSpc>
              <a:spcBef>
                <a:spcPts val="500"/>
              </a:spcBef>
              <a:spcAft>
                <a:spcPts val="0"/>
              </a:spcAft>
              <a:buNone/>
            </a:pPr>
            <a:r>
              <a:rPr b="0" lang="en" sz="700">
                <a:solidFill>
                  <a:schemeClr val="dk1"/>
                </a:solidFill>
                <a:latin typeface="Arial"/>
                <a:ea typeface="Arial"/>
                <a:cs typeface="Arial"/>
                <a:sym typeface="Arial"/>
              </a:rPr>
              <a:t>Højreklik på den flade, du vil skifte farve på, og derefter malerbøtte-ikonet (Fyldfarve til figur)</a:t>
            </a:r>
            <a:endParaRPr sz="1100"/>
          </a:p>
          <a:p>
            <a:pPr indent="0" lvl="0" marL="0" marR="0" rtl="0" algn="l">
              <a:lnSpc>
                <a:spcPct val="90000"/>
              </a:lnSpc>
              <a:spcBef>
                <a:spcPts val="500"/>
              </a:spcBef>
              <a:spcAft>
                <a:spcPts val="0"/>
              </a:spcAft>
              <a:buNone/>
            </a:pPr>
            <a:r>
              <a:t/>
            </a:r>
            <a:endParaRPr b="1" sz="800">
              <a:solidFill>
                <a:schemeClr val="dk1"/>
              </a:solidFill>
              <a:latin typeface="Arial"/>
              <a:ea typeface="Arial"/>
              <a:cs typeface="Arial"/>
              <a:sym typeface="Arial"/>
            </a:endParaRPr>
          </a:p>
          <a:p>
            <a:pPr indent="0" lvl="0" marL="0" marR="0" rtl="0" algn="l">
              <a:lnSpc>
                <a:spcPct val="90000"/>
              </a:lnSpc>
              <a:spcBef>
                <a:spcPts val="500"/>
              </a:spcBef>
              <a:spcAft>
                <a:spcPts val="0"/>
              </a:spcAft>
              <a:buNone/>
            </a:pPr>
            <a:r>
              <a:rPr b="1" lang="en" sz="800">
                <a:solidFill>
                  <a:schemeClr val="dk1"/>
                </a:solidFill>
                <a:latin typeface="Arial"/>
                <a:ea typeface="Arial"/>
                <a:cs typeface="Arial"/>
                <a:sym typeface="Arial"/>
              </a:rPr>
              <a:t>BILLEDSTØRRELSER</a:t>
            </a:r>
            <a:endParaRPr sz="1100"/>
          </a:p>
          <a:p>
            <a:pPr indent="0" lvl="0" marL="0" marR="0" rtl="0" algn="l">
              <a:lnSpc>
                <a:spcPct val="90000"/>
              </a:lnSpc>
              <a:spcBef>
                <a:spcPts val="500"/>
              </a:spcBef>
              <a:spcAft>
                <a:spcPts val="0"/>
              </a:spcAft>
              <a:buNone/>
            </a:pPr>
            <a:br>
              <a:rPr b="1" lang="en" sz="800">
                <a:solidFill>
                  <a:schemeClr val="dk1"/>
                </a:solidFill>
                <a:latin typeface="Arial Black"/>
                <a:ea typeface="Arial Black"/>
                <a:cs typeface="Arial Black"/>
                <a:sym typeface="Arial Black"/>
              </a:rPr>
            </a:br>
            <a:r>
              <a:rPr b="0" lang="en" sz="700">
                <a:solidFill>
                  <a:schemeClr val="dk1"/>
                </a:solidFill>
                <a:latin typeface="Arial"/>
                <a:ea typeface="Arial"/>
                <a:cs typeface="Arial"/>
                <a:sym typeface="Arial"/>
              </a:rPr>
              <a:t>Sørg</a:t>
            </a:r>
            <a:r>
              <a:rPr b="0" lang="en" sz="700">
                <a:solidFill>
                  <a:schemeClr val="dk1"/>
                </a:solidFill>
                <a:latin typeface="Arial"/>
                <a:ea typeface="Arial"/>
                <a:cs typeface="Arial"/>
                <a:sym typeface="Arial"/>
              </a:rPr>
              <a:t> for at bruge højkvalitetsbilleder i de forskellige layouts. Undgå at skulle skalerer små billeder op, da dette vil gøre dem pixileret og se uprofessionelt ud. </a:t>
            </a:r>
            <a:endParaRPr sz="1100"/>
          </a:p>
          <a:p>
            <a:pPr indent="0" lvl="0" marL="0" marR="0" rtl="0" algn="l">
              <a:lnSpc>
                <a:spcPct val="90000"/>
              </a:lnSpc>
              <a:spcBef>
                <a:spcPts val="500"/>
              </a:spcBef>
              <a:spcAft>
                <a:spcPts val="0"/>
              </a:spcAft>
              <a:buNone/>
            </a:pPr>
            <a:r>
              <a:rPr b="0" lang="en" sz="700">
                <a:solidFill>
                  <a:schemeClr val="dk1"/>
                </a:solidFill>
                <a:latin typeface="Arial"/>
                <a:ea typeface="Arial"/>
                <a:cs typeface="Arial"/>
                <a:sym typeface="Arial"/>
              </a:rPr>
              <a:t>Via Skyfish vil i kunne søge og downloade højkvalitetsbilleder fra AAU. </a:t>
            </a:r>
            <a:endParaRPr sz="1100"/>
          </a:p>
          <a:p>
            <a:pPr indent="0" lvl="0" marL="0" marR="0" rtl="0" algn="l">
              <a:lnSpc>
                <a:spcPct val="90000"/>
              </a:lnSpc>
              <a:spcBef>
                <a:spcPts val="500"/>
              </a:spcBef>
              <a:spcAft>
                <a:spcPts val="0"/>
              </a:spcAft>
              <a:buNone/>
            </a:pPr>
            <a:r>
              <a:rPr b="0" lang="en" sz="700">
                <a:solidFill>
                  <a:schemeClr val="dk1"/>
                </a:solidFill>
                <a:latin typeface="Arial"/>
                <a:ea typeface="Arial"/>
                <a:cs typeface="Arial"/>
                <a:sym typeface="Arial"/>
              </a:rPr>
              <a:t>Mange højkvalitetsbilleder giver selvfølgelig en stor filstørrelse på PowerPointen. Hvis dette bliver et problem, kan det løses når i gemmer præsentationen under: </a:t>
            </a:r>
            <a:br>
              <a:rPr b="0" lang="en" sz="700">
                <a:solidFill>
                  <a:schemeClr val="dk1"/>
                </a:solidFill>
                <a:latin typeface="Arial"/>
                <a:ea typeface="Arial"/>
                <a:cs typeface="Arial"/>
                <a:sym typeface="Arial"/>
              </a:rPr>
            </a:br>
            <a:r>
              <a:rPr b="1" lang="en" sz="700">
                <a:solidFill>
                  <a:schemeClr val="dk1"/>
                </a:solidFill>
                <a:latin typeface="Arial"/>
                <a:ea typeface="Arial"/>
                <a:cs typeface="Arial"/>
                <a:sym typeface="Arial"/>
              </a:rPr>
              <a:t>Gem som  - Gennemse - Komprimeringsindstillinger. </a:t>
            </a:r>
            <a:r>
              <a:rPr b="0" lang="en" sz="700">
                <a:solidFill>
                  <a:schemeClr val="dk1"/>
                </a:solidFill>
                <a:latin typeface="Arial"/>
                <a:ea typeface="Arial"/>
                <a:cs typeface="Arial"/>
                <a:sym typeface="Arial"/>
              </a:rPr>
              <a:t>Sørg dog for ikke at gemme under 150 ppi. </a:t>
            </a:r>
            <a:endParaRPr sz="1100"/>
          </a:p>
        </p:txBody>
      </p:sp>
      <p:sp>
        <p:nvSpPr>
          <p:cNvPr id="98" name="Google Shape;98;p5"/>
          <p:cNvSpPr txBox="1"/>
          <p:nvPr/>
        </p:nvSpPr>
        <p:spPr>
          <a:xfrm>
            <a:off x="6837060" y="1469861"/>
            <a:ext cx="1713900" cy="2717700"/>
          </a:xfrm>
          <a:prstGeom prst="rect">
            <a:avLst/>
          </a:prstGeom>
          <a:noFill/>
          <a:ln>
            <a:noFill/>
          </a:ln>
        </p:spPr>
        <p:txBody>
          <a:bodyPr anchorCtr="0" anchor="t" bIns="0" lIns="0" spcFirstLastPara="1" rIns="107975" wrap="square" tIns="0">
            <a:noAutofit/>
          </a:bodyPr>
          <a:lstStyle/>
          <a:p>
            <a:pPr indent="0" lvl="0" marL="0" marR="0" rtl="0" algn="l">
              <a:lnSpc>
                <a:spcPct val="90000"/>
              </a:lnSpc>
              <a:spcBef>
                <a:spcPts val="0"/>
              </a:spcBef>
              <a:spcAft>
                <a:spcPts val="0"/>
              </a:spcAft>
              <a:buNone/>
            </a:pPr>
            <a:r>
              <a:rPr b="1" lang="en" sz="800">
                <a:solidFill>
                  <a:schemeClr val="dk1"/>
                </a:solidFill>
                <a:latin typeface="Arial"/>
                <a:ea typeface="Arial"/>
                <a:cs typeface="Arial"/>
                <a:sym typeface="Arial"/>
              </a:rPr>
              <a:t>INDSÆT BILLEDE</a:t>
            </a:r>
            <a:endParaRPr sz="1100"/>
          </a:p>
          <a:p>
            <a:pPr indent="0" lvl="0" marL="0" marR="0" rtl="0" algn="l">
              <a:lnSpc>
                <a:spcPct val="90000"/>
              </a:lnSpc>
              <a:spcBef>
                <a:spcPts val="500"/>
              </a:spcBef>
              <a:spcAft>
                <a:spcPts val="0"/>
              </a:spcAft>
              <a:buNone/>
            </a:pPr>
            <a:br>
              <a:rPr b="1" lang="en" sz="900">
                <a:solidFill>
                  <a:schemeClr val="dk1"/>
                </a:solidFill>
                <a:latin typeface="Arial"/>
                <a:ea typeface="Arial"/>
                <a:cs typeface="Arial"/>
                <a:sym typeface="Arial"/>
              </a:rPr>
            </a:br>
            <a:r>
              <a:rPr b="0" lang="en" sz="700">
                <a:solidFill>
                  <a:schemeClr val="dk1"/>
                </a:solidFill>
                <a:latin typeface="Arial"/>
                <a:ea typeface="Arial"/>
                <a:cs typeface="Arial"/>
                <a:sym typeface="Arial"/>
              </a:rPr>
              <a:t>På layouts med billedholder: Klik på ikon og vælg </a:t>
            </a:r>
            <a:r>
              <a:rPr b="1" lang="en" sz="700">
                <a:solidFill>
                  <a:schemeClr val="dk1"/>
                </a:solidFill>
                <a:latin typeface="Arial"/>
                <a:ea typeface="Arial"/>
                <a:cs typeface="Arial"/>
                <a:sym typeface="Arial"/>
              </a:rPr>
              <a:t>Indsæt</a:t>
            </a:r>
            <a:endParaRPr sz="1100"/>
          </a:p>
          <a:p>
            <a:pPr indent="0" lvl="0" marL="0" marR="0" rtl="0" algn="l">
              <a:lnSpc>
                <a:spcPct val="90000"/>
              </a:lnSpc>
              <a:spcBef>
                <a:spcPts val="500"/>
              </a:spcBef>
              <a:spcAft>
                <a:spcPts val="0"/>
              </a:spcAft>
              <a:buNone/>
            </a:pPr>
            <a:r>
              <a:rPr b="0" lang="en" sz="700">
                <a:solidFill>
                  <a:schemeClr val="dk1"/>
                </a:solidFill>
                <a:latin typeface="Arial"/>
                <a:ea typeface="Arial"/>
                <a:cs typeface="Arial"/>
                <a:sym typeface="Arial"/>
              </a:rPr>
              <a:t>Teksten ”Klik her, hvis du vil udskifte billedet” bliver ikke vist i din præsentation.  </a:t>
            </a:r>
            <a:endParaRPr sz="1100"/>
          </a:p>
          <a:p>
            <a:pPr indent="0" lvl="0" marL="0" marR="0" rtl="0" algn="l">
              <a:lnSpc>
                <a:spcPct val="90000"/>
              </a:lnSpc>
              <a:spcBef>
                <a:spcPts val="500"/>
              </a:spcBef>
              <a:spcAft>
                <a:spcPts val="0"/>
              </a:spcAft>
              <a:buNone/>
            </a:pPr>
            <a:r>
              <a:t/>
            </a:r>
            <a:endParaRPr b="1" sz="800">
              <a:solidFill>
                <a:schemeClr val="dk1"/>
              </a:solidFill>
              <a:latin typeface="Arial Black"/>
              <a:ea typeface="Arial Black"/>
              <a:cs typeface="Arial Black"/>
              <a:sym typeface="Arial Black"/>
            </a:endParaRPr>
          </a:p>
          <a:p>
            <a:pPr indent="0" lvl="0" marL="0" marR="0" rtl="0" algn="l">
              <a:lnSpc>
                <a:spcPct val="90000"/>
              </a:lnSpc>
              <a:spcBef>
                <a:spcPts val="500"/>
              </a:spcBef>
              <a:spcAft>
                <a:spcPts val="0"/>
              </a:spcAft>
              <a:buNone/>
            </a:pPr>
            <a:r>
              <a:rPr b="1" lang="en" sz="800">
                <a:solidFill>
                  <a:schemeClr val="dk1"/>
                </a:solidFill>
                <a:latin typeface="Arial"/>
                <a:ea typeface="Arial"/>
                <a:cs typeface="Arial"/>
                <a:sym typeface="Arial"/>
              </a:rPr>
              <a:t>BESKÆR BILLEDE</a:t>
            </a:r>
            <a:endParaRPr sz="1100"/>
          </a:p>
          <a:p>
            <a:pPr indent="0" lvl="0" marL="0" marR="0" rtl="0" algn="l">
              <a:lnSpc>
                <a:spcPct val="90000"/>
              </a:lnSpc>
              <a:spcBef>
                <a:spcPts val="500"/>
              </a:spcBef>
              <a:spcAft>
                <a:spcPts val="0"/>
              </a:spcAft>
              <a:buNone/>
            </a:pPr>
            <a:br>
              <a:rPr b="1" lang="en" sz="800">
                <a:solidFill>
                  <a:schemeClr val="dk1"/>
                </a:solidFill>
                <a:latin typeface="Arial Black"/>
                <a:ea typeface="Arial Black"/>
                <a:cs typeface="Arial Black"/>
                <a:sym typeface="Arial Black"/>
              </a:rPr>
            </a:br>
            <a:r>
              <a:rPr b="1" lang="en" sz="700">
                <a:solidFill>
                  <a:schemeClr val="dk1"/>
                </a:solidFill>
                <a:latin typeface="Arial"/>
                <a:ea typeface="Arial"/>
                <a:cs typeface="Arial"/>
                <a:sym typeface="Arial"/>
              </a:rPr>
              <a:t>1</a:t>
            </a:r>
            <a:r>
              <a:rPr b="0" lang="en" sz="700">
                <a:solidFill>
                  <a:schemeClr val="dk1"/>
                </a:solidFill>
                <a:latin typeface="Arial"/>
                <a:ea typeface="Arial"/>
                <a:cs typeface="Arial"/>
                <a:sym typeface="Arial"/>
              </a:rPr>
              <a:t>. Klik </a:t>
            </a:r>
            <a:r>
              <a:rPr b="1" lang="en" sz="700">
                <a:solidFill>
                  <a:schemeClr val="dk1"/>
                </a:solidFill>
                <a:latin typeface="Arial"/>
                <a:ea typeface="Arial"/>
                <a:cs typeface="Arial"/>
                <a:sym typeface="Arial"/>
              </a:rPr>
              <a:t>Beskær</a:t>
            </a:r>
            <a:r>
              <a:rPr b="0" lang="en" sz="700">
                <a:solidFill>
                  <a:schemeClr val="dk1"/>
                </a:solidFill>
                <a:latin typeface="Arial"/>
                <a:ea typeface="Arial"/>
                <a:cs typeface="Arial"/>
                <a:sym typeface="Arial"/>
              </a:rPr>
              <a:t> </a:t>
            </a:r>
            <a:r>
              <a:rPr b="0" i="1" lang="en" sz="700">
                <a:solidFill>
                  <a:schemeClr val="dk1"/>
                </a:solidFill>
                <a:latin typeface="Arial"/>
                <a:ea typeface="Arial"/>
                <a:cs typeface="Arial"/>
                <a:sym typeface="Arial"/>
              </a:rPr>
              <a:t>(højreklik på billedet og tryk på ikonet som er vist til højre) </a:t>
            </a:r>
            <a:r>
              <a:rPr b="0" lang="en" sz="700">
                <a:solidFill>
                  <a:schemeClr val="dk1"/>
                </a:solidFill>
                <a:latin typeface="Arial"/>
                <a:ea typeface="Arial"/>
                <a:cs typeface="Arial"/>
                <a:sym typeface="Arial"/>
              </a:rPr>
              <a:t>for at ændre billedets fokus/størrelse</a:t>
            </a:r>
            <a:endParaRPr sz="1100"/>
          </a:p>
          <a:p>
            <a:pPr indent="0" lvl="0" marL="0" marR="0" rtl="0" algn="l">
              <a:lnSpc>
                <a:spcPct val="90000"/>
              </a:lnSpc>
              <a:spcBef>
                <a:spcPts val="500"/>
              </a:spcBef>
              <a:spcAft>
                <a:spcPts val="0"/>
              </a:spcAft>
              <a:buNone/>
            </a:pPr>
            <a:r>
              <a:rPr b="1" lang="en" sz="700">
                <a:solidFill>
                  <a:schemeClr val="dk1"/>
                </a:solidFill>
                <a:latin typeface="Arial"/>
                <a:ea typeface="Arial"/>
                <a:cs typeface="Arial"/>
                <a:sym typeface="Arial"/>
              </a:rPr>
              <a:t>2. </a:t>
            </a:r>
            <a:r>
              <a:rPr b="0" lang="en" sz="700">
                <a:solidFill>
                  <a:schemeClr val="dk1"/>
                </a:solidFill>
                <a:latin typeface="Arial"/>
                <a:ea typeface="Arial"/>
                <a:cs typeface="Arial"/>
                <a:sym typeface="Arial"/>
              </a:rPr>
              <a:t>Ønsker du at skalere billedet </a:t>
            </a:r>
            <a:r>
              <a:rPr i="1" lang="en" sz="700">
                <a:solidFill>
                  <a:schemeClr val="dk1"/>
                </a:solidFill>
                <a:latin typeface="Arial"/>
                <a:ea typeface="Arial"/>
                <a:cs typeface="Arial"/>
                <a:sym typeface="Arial"/>
              </a:rPr>
              <a:t>(ændre billedets størrelse uden at ændre dets proportioner)</a:t>
            </a:r>
            <a:r>
              <a:rPr b="0" i="1" lang="en" sz="700">
                <a:solidFill>
                  <a:schemeClr val="dk1"/>
                </a:solidFill>
                <a:latin typeface="Arial"/>
                <a:ea typeface="Arial"/>
                <a:cs typeface="Arial"/>
                <a:sym typeface="Arial"/>
              </a:rPr>
              <a:t>, </a:t>
            </a:r>
            <a:r>
              <a:rPr b="0" lang="en" sz="700">
                <a:solidFill>
                  <a:schemeClr val="dk1"/>
                </a:solidFill>
                <a:latin typeface="Arial"/>
                <a:ea typeface="Arial"/>
                <a:cs typeface="Arial"/>
                <a:sym typeface="Arial"/>
              </a:rPr>
              <a:t>så hold </a:t>
            </a:r>
            <a:r>
              <a:rPr b="1" lang="en" sz="700">
                <a:solidFill>
                  <a:schemeClr val="dk1"/>
                </a:solidFill>
                <a:latin typeface="Arial"/>
                <a:ea typeface="Arial"/>
                <a:cs typeface="Arial"/>
                <a:sym typeface="Arial"/>
              </a:rPr>
              <a:t>SHIFT</a:t>
            </a:r>
            <a:r>
              <a:rPr b="0" lang="en" sz="700">
                <a:solidFill>
                  <a:schemeClr val="dk1"/>
                </a:solidFill>
                <a:latin typeface="Arial"/>
                <a:ea typeface="Arial"/>
                <a:cs typeface="Arial"/>
                <a:sym typeface="Arial"/>
              </a:rPr>
              <a:t>-knappen nede, mens du trækker i billedets hjørner</a:t>
            </a:r>
            <a:endParaRPr sz="1100"/>
          </a:p>
          <a:p>
            <a:pPr indent="0" lvl="0" marL="0" marR="0" rtl="0" algn="l">
              <a:lnSpc>
                <a:spcPct val="90000"/>
              </a:lnSpc>
              <a:spcBef>
                <a:spcPts val="500"/>
              </a:spcBef>
              <a:spcAft>
                <a:spcPts val="0"/>
              </a:spcAft>
              <a:buNone/>
            </a:pPr>
            <a:r>
              <a:rPr b="1" lang="en" sz="700">
                <a:solidFill>
                  <a:schemeClr val="dk1"/>
                </a:solidFill>
                <a:latin typeface="Arial"/>
                <a:ea typeface="Arial"/>
                <a:cs typeface="Arial"/>
                <a:sym typeface="Arial"/>
              </a:rPr>
              <a:t>3. </a:t>
            </a:r>
            <a:r>
              <a:rPr b="0" lang="en" sz="700">
                <a:solidFill>
                  <a:schemeClr val="dk1"/>
                </a:solidFill>
                <a:latin typeface="Arial"/>
                <a:ea typeface="Arial"/>
                <a:cs typeface="Arial"/>
                <a:sym typeface="Arial"/>
              </a:rPr>
              <a:t>Højreklik på billedet og vælg </a:t>
            </a:r>
            <a:r>
              <a:rPr b="1" lang="en" sz="700">
                <a:solidFill>
                  <a:schemeClr val="dk1"/>
                </a:solidFill>
                <a:latin typeface="Arial"/>
                <a:ea typeface="Arial"/>
                <a:cs typeface="Arial"/>
                <a:sym typeface="Arial"/>
              </a:rPr>
              <a:t>Placer bagerst</a:t>
            </a:r>
            <a:endParaRPr sz="1100"/>
          </a:p>
          <a:p>
            <a:pPr indent="0" lvl="0" marL="0" marR="0" rtl="0" algn="l">
              <a:lnSpc>
                <a:spcPct val="90000"/>
              </a:lnSpc>
              <a:spcBef>
                <a:spcPts val="500"/>
              </a:spcBef>
              <a:spcAft>
                <a:spcPts val="0"/>
              </a:spcAft>
              <a:buNone/>
            </a:pPr>
            <a:r>
              <a:rPr b="1" lang="en" sz="700">
                <a:solidFill>
                  <a:schemeClr val="dk1"/>
                </a:solidFill>
                <a:latin typeface="Arial"/>
                <a:ea typeface="Arial"/>
                <a:cs typeface="Arial"/>
                <a:sym typeface="Arial"/>
              </a:rPr>
              <a:t>Tip: </a:t>
            </a:r>
            <a:r>
              <a:rPr b="0" lang="en" sz="700">
                <a:solidFill>
                  <a:schemeClr val="dk1"/>
                </a:solidFill>
                <a:latin typeface="Arial"/>
                <a:ea typeface="Arial"/>
                <a:cs typeface="Arial"/>
                <a:sym typeface="Arial"/>
              </a:rPr>
              <a:t>Hvis du sletter billedet og indsætter et nyt, kan billedet lægge sig foran tekst og grafik. Hvis dette sker, skal du vælge billedet, højreklikke og vælge </a:t>
            </a:r>
            <a:r>
              <a:rPr b="1" lang="en" sz="700">
                <a:solidFill>
                  <a:schemeClr val="dk1"/>
                </a:solidFill>
                <a:latin typeface="Arial"/>
                <a:ea typeface="Arial"/>
                <a:cs typeface="Arial"/>
                <a:sym typeface="Arial"/>
              </a:rPr>
              <a:t>Placer bagerst</a:t>
            </a:r>
            <a:endParaRPr sz="1100"/>
          </a:p>
        </p:txBody>
      </p:sp>
      <p:sp>
        <p:nvSpPr>
          <p:cNvPr id="99" name="Google Shape;99;p5"/>
          <p:cNvSpPr txBox="1"/>
          <p:nvPr/>
        </p:nvSpPr>
        <p:spPr>
          <a:xfrm>
            <a:off x="6837059" y="4452011"/>
            <a:ext cx="1888500" cy="441900"/>
          </a:xfrm>
          <a:prstGeom prst="rect">
            <a:avLst/>
          </a:prstGeom>
          <a:noFill/>
          <a:ln>
            <a:noFill/>
          </a:ln>
        </p:spPr>
        <p:txBody>
          <a:bodyPr anchorCtr="0" anchor="t" bIns="0" lIns="0" spcFirstLastPara="1" rIns="107975" wrap="square" tIns="0">
            <a:noAutofit/>
          </a:bodyPr>
          <a:lstStyle/>
          <a:p>
            <a:pPr indent="0" lvl="0" marL="0" marR="0" rtl="0" algn="l">
              <a:lnSpc>
                <a:spcPct val="90000"/>
              </a:lnSpc>
              <a:spcBef>
                <a:spcPts val="0"/>
              </a:spcBef>
              <a:spcAft>
                <a:spcPts val="0"/>
              </a:spcAft>
              <a:buNone/>
            </a:pPr>
            <a:r>
              <a:rPr b="1" lang="en" sz="800">
                <a:solidFill>
                  <a:schemeClr val="dk1"/>
                </a:solidFill>
                <a:latin typeface="Arial"/>
                <a:ea typeface="Arial"/>
                <a:cs typeface="Arial"/>
                <a:sym typeface="Arial"/>
              </a:rPr>
              <a:t>MERE INFORMATION</a:t>
            </a:r>
            <a:endParaRPr sz="1100"/>
          </a:p>
          <a:p>
            <a:pPr indent="0" lvl="0" marL="0" marR="0" rtl="0" algn="l">
              <a:lnSpc>
                <a:spcPct val="90000"/>
              </a:lnSpc>
              <a:spcBef>
                <a:spcPts val="500"/>
              </a:spcBef>
              <a:spcAft>
                <a:spcPts val="0"/>
              </a:spcAft>
              <a:buNone/>
            </a:pPr>
            <a:br>
              <a:rPr b="1" lang="en" sz="700">
                <a:solidFill>
                  <a:schemeClr val="dk1"/>
                </a:solidFill>
                <a:latin typeface="Arial"/>
                <a:ea typeface="Arial"/>
                <a:cs typeface="Arial"/>
                <a:sym typeface="Arial"/>
              </a:rPr>
            </a:br>
            <a:r>
              <a:rPr b="0" lang="en" sz="700">
                <a:solidFill>
                  <a:schemeClr val="dk1"/>
                </a:solidFill>
                <a:latin typeface="Arial"/>
                <a:ea typeface="Arial"/>
                <a:cs typeface="Arial"/>
                <a:sym typeface="Arial"/>
              </a:rPr>
              <a:t>Se</a:t>
            </a:r>
            <a:r>
              <a:rPr b="0" lang="en" sz="700">
                <a:solidFill>
                  <a:schemeClr val="dk1"/>
                </a:solidFill>
                <a:latin typeface="Arial"/>
                <a:ea typeface="Arial"/>
                <a:cs typeface="Arial"/>
                <a:sym typeface="Arial"/>
              </a:rPr>
              <a:t> designguiden</a:t>
            </a:r>
            <a:r>
              <a:rPr b="0" lang="en" sz="700">
                <a:solidFill>
                  <a:schemeClr val="dk1"/>
                </a:solidFill>
                <a:latin typeface="Arial"/>
                <a:ea typeface="Arial"/>
                <a:cs typeface="Arial"/>
                <a:sym typeface="Arial"/>
              </a:rPr>
              <a:t> på</a:t>
            </a:r>
            <a:br>
              <a:rPr b="0" lang="en" sz="700">
                <a:solidFill>
                  <a:schemeClr val="dk1"/>
                </a:solidFill>
                <a:latin typeface="Arial"/>
                <a:ea typeface="Arial"/>
                <a:cs typeface="Arial"/>
                <a:sym typeface="Arial"/>
              </a:rPr>
            </a:br>
            <a:r>
              <a:rPr b="0" lang="en" sz="700" u="sng">
                <a:solidFill>
                  <a:schemeClr val="hlink"/>
                </a:solidFill>
                <a:latin typeface="Arial"/>
                <a:ea typeface="Arial"/>
                <a:cs typeface="Arial"/>
                <a:sym typeface="Arial"/>
                <a:hlinkClick r:id="rId3"/>
              </a:rPr>
              <a:t>www.design.aau.dk/skabeloner/powerpoint</a:t>
            </a:r>
            <a:endParaRPr b="0" sz="700">
              <a:solidFill>
                <a:schemeClr val="accent4"/>
              </a:solidFill>
              <a:latin typeface="Arial Black"/>
              <a:ea typeface="Arial Black"/>
              <a:cs typeface="Arial Black"/>
              <a:sym typeface="Arial Black"/>
            </a:endParaRPr>
          </a:p>
        </p:txBody>
      </p:sp>
      <p:sp>
        <p:nvSpPr>
          <p:cNvPr id="100" name="Google Shape;100;p5"/>
          <p:cNvSpPr txBox="1"/>
          <p:nvPr/>
        </p:nvSpPr>
        <p:spPr>
          <a:xfrm>
            <a:off x="2571280" y="1469861"/>
            <a:ext cx="1745700" cy="2581800"/>
          </a:xfrm>
          <a:prstGeom prst="rect">
            <a:avLst/>
          </a:prstGeom>
          <a:noFill/>
          <a:ln>
            <a:noFill/>
          </a:ln>
        </p:spPr>
        <p:txBody>
          <a:bodyPr anchorCtr="0" anchor="t" bIns="0" lIns="0" spcFirstLastPara="1" rIns="107975" wrap="square" tIns="0">
            <a:noAutofit/>
          </a:bodyPr>
          <a:lstStyle/>
          <a:p>
            <a:pPr indent="0" lvl="0" marL="0" marR="0" rtl="0" algn="l">
              <a:lnSpc>
                <a:spcPct val="100000"/>
              </a:lnSpc>
              <a:spcBef>
                <a:spcPts val="0"/>
              </a:spcBef>
              <a:spcAft>
                <a:spcPts val="0"/>
              </a:spcAft>
              <a:buClr>
                <a:schemeClr val="dk1"/>
              </a:buClr>
              <a:buSzPts val="800"/>
              <a:buFont typeface="Arial"/>
              <a:buNone/>
            </a:pPr>
            <a:r>
              <a:rPr b="1" lang="en" sz="800">
                <a:solidFill>
                  <a:schemeClr val="dk1"/>
                </a:solidFill>
                <a:latin typeface="Arial"/>
                <a:ea typeface="Arial"/>
                <a:cs typeface="Arial"/>
                <a:sym typeface="Arial"/>
              </a:rPr>
              <a:t>LAV NYT DIAS/SLIDE </a:t>
            </a:r>
            <a:r>
              <a:rPr b="0" lang="en" sz="700">
                <a:solidFill>
                  <a:schemeClr val="dk1"/>
                </a:solidFill>
                <a:latin typeface="Arial"/>
                <a:ea typeface="Arial"/>
                <a:cs typeface="Arial"/>
                <a:sym typeface="Arial"/>
              </a:rPr>
              <a:t>(HHV. 2010- + 2013- OG 2016-VERSION)</a:t>
            </a:r>
            <a:endParaRPr sz="1100"/>
          </a:p>
          <a:p>
            <a:pPr indent="0" lvl="0" marL="0" marR="0" rtl="0" algn="l">
              <a:lnSpc>
                <a:spcPct val="100000"/>
              </a:lnSpc>
              <a:spcBef>
                <a:spcPts val="500"/>
              </a:spcBef>
              <a:spcAft>
                <a:spcPts val="0"/>
              </a:spcAft>
              <a:buClr>
                <a:schemeClr val="dk1"/>
              </a:buClr>
              <a:buSzPts val="700"/>
              <a:buFont typeface="Arial"/>
              <a:buNone/>
            </a:pPr>
            <a:r>
              <a:rPr b="0" lang="en" sz="700">
                <a:solidFill>
                  <a:schemeClr val="dk1"/>
                </a:solidFill>
                <a:latin typeface="Arial"/>
                <a:ea typeface="Arial"/>
                <a:cs typeface="Arial"/>
                <a:sym typeface="Arial"/>
              </a:rPr>
              <a:t> </a:t>
            </a:r>
            <a:br>
              <a:rPr b="1" lang="en" sz="600">
                <a:solidFill>
                  <a:schemeClr val="dk1"/>
                </a:solidFill>
                <a:latin typeface="Arial"/>
                <a:ea typeface="Arial"/>
                <a:cs typeface="Arial"/>
                <a:sym typeface="Arial"/>
              </a:rPr>
            </a:br>
            <a:r>
              <a:rPr b="1" lang="en" sz="700">
                <a:solidFill>
                  <a:schemeClr val="dk1"/>
                </a:solidFill>
                <a:latin typeface="Arial"/>
                <a:ea typeface="Arial"/>
                <a:cs typeface="Arial"/>
                <a:sym typeface="Arial"/>
              </a:rPr>
              <a:t>1. </a:t>
            </a:r>
            <a:r>
              <a:rPr lang="en" sz="700">
                <a:solidFill>
                  <a:schemeClr val="dk1"/>
                </a:solidFill>
                <a:latin typeface="Arial"/>
                <a:ea typeface="Arial"/>
                <a:cs typeface="Arial"/>
                <a:sym typeface="Arial"/>
              </a:rPr>
              <a:t>Klik på </a:t>
            </a:r>
            <a:r>
              <a:rPr b="1" lang="en" sz="700">
                <a:solidFill>
                  <a:schemeClr val="dk1"/>
                </a:solidFill>
                <a:latin typeface="Arial"/>
                <a:ea typeface="Arial"/>
                <a:cs typeface="Arial"/>
                <a:sym typeface="Arial"/>
              </a:rPr>
              <a:t>Startside/Hjem</a:t>
            </a:r>
            <a:endParaRPr sz="1100"/>
          </a:p>
          <a:p>
            <a:pPr indent="0" lvl="0" marL="0" marR="0" rtl="0" algn="l">
              <a:lnSpc>
                <a:spcPct val="100000"/>
              </a:lnSpc>
              <a:spcBef>
                <a:spcPts val="500"/>
              </a:spcBef>
              <a:spcAft>
                <a:spcPts val="0"/>
              </a:spcAft>
              <a:buNone/>
            </a:pPr>
            <a:r>
              <a:rPr b="1" lang="en" sz="700">
                <a:solidFill>
                  <a:schemeClr val="dk1"/>
                </a:solidFill>
                <a:latin typeface="Arial"/>
                <a:ea typeface="Arial"/>
                <a:cs typeface="Arial"/>
                <a:sym typeface="Arial"/>
              </a:rPr>
              <a:t>2.</a:t>
            </a:r>
            <a:r>
              <a:rPr b="1" lang="en" sz="700">
                <a:solidFill>
                  <a:schemeClr val="dk1"/>
                </a:solidFill>
                <a:latin typeface="Arial"/>
                <a:ea typeface="Arial"/>
                <a:cs typeface="Arial"/>
                <a:sym typeface="Arial"/>
              </a:rPr>
              <a:t> </a:t>
            </a:r>
            <a:r>
              <a:rPr lang="en" sz="700">
                <a:solidFill>
                  <a:schemeClr val="dk1"/>
                </a:solidFill>
                <a:latin typeface="Arial"/>
                <a:ea typeface="Arial"/>
                <a:cs typeface="Arial"/>
                <a:sym typeface="Arial"/>
              </a:rPr>
              <a:t>Under knappen </a:t>
            </a:r>
            <a:r>
              <a:rPr b="1" lang="en" sz="700">
                <a:solidFill>
                  <a:schemeClr val="dk1"/>
                </a:solidFill>
                <a:latin typeface="Arial"/>
                <a:ea typeface="Arial"/>
                <a:cs typeface="Arial"/>
                <a:sym typeface="Arial"/>
              </a:rPr>
              <a:t>Nyt dias/Nyt slide</a:t>
            </a:r>
            <a:r>
              <a:rPr lang="en" sz="700">
                <a:solidFill>
                  <a:schemeClr val="dk1"/>
                </a:solidFill>
                <a:latin typeface="Arial"/>
                <a:ea typeface="Arial"/>
                <a:cs typeface="Arial"/>
                <a:sym typeface="Arial"/>
              </a:rPr>
              <a:t>. Klik på øverste del af knappen for at oprette i et dias/slide magen til det markerede. Klik på nederste del for at se et udvalg af mulige layoutvalg med AAU-design. </a:t>
            </a:r>
            <a:endParaRPr sz="1100"/>
          </a:p>
          <a:p>
            <a:pPr indent="0" lvl="0" marL="0" marR="0" rtl="0" algn="l">
              <a:spcBef>
                <a:spcPts val="500"/>
              </a:spcBef>
              <a:spcAft>
                <a:spcPts val="0"/>
              </a:spcAft>
              <a:buNone/>
            </a:pPr>
            <a:r>
              <a:t/>
            </a:r>
            <a:endParaRPr sz="700">
              <a:solidFill>
                <a:schemeClr val="dk1"/>
              </a:solidFill>
              <a:latin typeface="Arial"/>
              <a:ea typeface="Arial"/>
              <a:cs typeface="Arial"/>
              <a:sym typeface="Arial"/>
            </a:endParaRPr>
          </a:p>
          <a:p>
            <a:pPr indent="0" lvl="0" marL="0" marR="0" rtl="0" algn="l">
              <a:lnSpc>
                <a:spcPct val="90000"/>
              </a:lnSpc>
              <a:spcBef>
                <a:spcPts val="500"/>
              </a:spcBef>
              <a:spcAft>
                <a:spcPts val="0"/>
              </a:spcAft>
              <a:buNone/>
            </a:pPr>
            <a:r>
              <a:rPr b="1" lang="en" sz="800">
                <a:solidFill>
                  <a:schemeClr val="dk1"/>
                </a:solidFill>
                <a:latin typeface="Arial"/>
                <a:ea typeface="Arial"/>
                <a:cs typeface="Arial"/>
                <a:sym typeface="Arial"/>
              </a:rPr>
              <a:t>GITTER- OG HJÆLPELINJER</a:t>
            </a:r>
            <a:endParaRPr sz="1100"/>
          </a:p>
          <a:p>
            <a:pPr indent="0" lvl="0" marL="0" marR="0" rtl="0" algn="l">
              <a:lnSpc>
                <a:spcPct val="90000"/>
              </a:lnSpc>
              <a:spcBef>
                <a:spcPts val="0"/>
              </a:spcBef>
              <a:spcAft>
                <a:spcPts val="0"/>
              </a:spcAft>
              <a:buNone/>
            </a:pPr>
            <a:r>
              <a:t/>
            </a:r>
            <a:endParaRPr b="1" sz="800">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n" sz="700">
                <a:solidFill>
                  <a:schemeClr val="dk1"/>
                </a:solidFill>
                <a:latin typeface="Arial"/>
                <a:ea typeface="Arial"/>
                <a:cs typeface="Arial"/>
                <a:sym typeface="Arial"/>
              </a:rPr>
              <a:t>For at få et ensartet udtryk i vores præsentationer er der</a:t>
            </a:r>
            <a:r>
              <a:rPr b="0" lang="en" sz="700">
                <a:solidFill>
                  <a:schemeClr val="dk1"/>
                </a:solidFill>
                <a:latin typeface="Arial"/>
                <a:ea typeface="Arial"/>
                <a:cs typeface="Arial"/>
                <a:sym typeface="Arial"/>
              </a:rPr>
              <a:t> guidelines i form af </a:t>
            </a:r>
            <a:r>
              <a:rPr b="1" lang="en" sz="700">
                <a:solidFill>
                  <a:schemeClr val="dk1"/>
                </a:solidFill>
                <a:latin typeface="Arial"/>
                <a:ea typeface="Arial"/>
                <a:cs typeface="Arial"/>
                <a:sym typeface="Arial"/>
              </a:rPr>
              <a:t>Hjælpelinjer. </a:t>
            </a:r>
            <a:r>
              <a:rPr b="0" lang="en" sz="700">
                <a:solidFill>
                  <a:schemeClr val="dk1"/>
                </a:solidFill>
                <a:latin typeface="Arial"/>
                <a:ea typeface="Arial"/>
                <a:cs typeface="Arial"/>
                <a:sym typeface="Arial"/>
              </a:rPr>
              <a:t>For at se disse: </a:t>
            </a:r>
            <a:endParaRPr b="0" sz="700">
              <a:solidFill>
                <a:schemeClr val="dk1"/>
              </a:solidFill>
              <a:latin typeface="Arial"/>
              <a:ea typeface="Arial"/>
              <a:cs typeface="Arial"/>
              <a:sym typeface="Arial"/>
            </a:endParaRPr>
          </a:p>
          <a:p>
            <a:pPr indent="0" lvl="0" marL="0" marR="0" rtl="0" algn="l">
              <a:lnSpc>
                <a:spcPct val="90000"/>
              </a:lnSpc>
              <a:spcBef>
                <a:spcPts val="500"/>
              </a:spcBef>
              <a:spcAft>
                <a:spcPts val="0"/>
              </a:spcAft>
              <a:buNone/>
            </a:pPr>
            <a:r>
              <a:rPr b="1" lang="en" sz="700">
                <a:solidFill>
                  <a:schemeClr val="dk1"/>
                </a:solidFill>
                <a:latin typeface="Arial"/>
                <a:ea typeface="Arial"/>
                <a:cs typeface="Arial"/>
                <a:sym typeface="Arial"/>
              </a:rPr>
              <a:t>1. </a:t>
            </a:r>
            <a:r>
              <a:rPr b="0" lang="en" sz="700">
                <a:solidFill>
                  <a:schemeClr val="dk1"/>
                </a:solidFill>
                <a:latin typeface="Arial"/>
                <a:ea typeface="Arial"/>
                <a:cs typeface="Arial"/>
                <a:sym typeface="Arial"/>
              </a:rPr>
              <a:t>Klik på </a:t>
            </a:r>
            <a:r>
              <a:rPr b="1" lang="en" sz="700">
                <a:solidFill>
                  <a:schemeClr val="dk1"/>
                </a:solidFill>
                <a:latin typeface="Arial"/>
                <a:ea typeface="Arial"/>
                <a:cs typeface="Arial"/>
                <a:sym typeface="Arial"/>
              </a:rPr>
              <a:t>Vis</a:t>
            </a:r>
            <a:endParaRPr sz="1100"/>
          </a:p>
          <a:p>
            <a:pPr indent="0" lvl="0" marL="0" marR="0" rtl="0" algn="l">
              <a:lnSpc>
                <a:spcPct val="90000"/>
              </a:lnSpc>
              <a:spcBef>
                <a:spcPts val="500"/>
              </a:spcBef>
              <a:spcAft>
                <a:spcPts val="0"/>
              </a:spcAft>
              <a:buNone/>
            </a:pPr>
            <a:r>
              <a:rPr b="1" lang="en" sz="700">
                <a:solidFill>
                  <a:schemeClr val="dk1"/>
                </a:solidFill>
                <a:latin typeface="Arial"/>
                <a:ea typeface="Arial"/>
                <a:cs typeface="Arial"/>
                <a:sym typeface="Arial"/>
              </a:rPr>
              <a:t>2. </a:t>
            </a:r>
            <a:r>
              <a:rPr b="0" lang="en" sz="700">
                <a:solidFill>
                  <a:schemeClr val="dk1"/>
                </a:solidFill>
                <a:latin typeface="Arial"/>
                <a:ea typeface="Arial"/>
                <a:cs typeface="Arial"/>
                <a:sym typeface="Arial"/>
              </a:rPr>
              <a:t>Vælg </a:t>
            </a:r>
            <a:r>
              <a:rPr b="1" lang="en" sz="700">
                <a:solidFill>
                  <a:schemeClr val="dk1"/>
                </a:solidFill>
                <a:latin typeface="Arial"/>
                <a:ea typeface="Arial"/>
                <a:cs typeface="Arial"/>
                <a:sym typeface="Arial"/>
              </a:rPr>
              <a:t>Gitterlinjer</a:t>
            </a:r>
            <a:r>
              <a:rPr b="0" lang="en" sz="700">
                <a:solidFill>
                  <a:schemeClr val="dk1"/>
                </a:solidFill>
                <a:latin typeface="Arial"/>
                <a:ea typeface="Arial"/>
                <a:cs typeface="Arial"/>
                <a:sym typeface="Arial"/>
              </a:rPr>
              <a:t> og/eller </a:t>
            </a:r>
            <a:r>
              <a:rPr b="1" lang="en" sz="700">
                <a:solidFill>
                  <a:schemeClr val="dk1"/>
                </a:solidFill>
                <a:latin typeface="Arial"/>
                <a:ea typeface="Arial"/>
                <a:cs typeface="Arial"/>
                <a:sym typeface="Arial"/>
              </a:rPr>
              <a:t>Hjælpelinjer</a:t>
            </a:r>
            <a:endParaRPr sz="1100"/>
          </a:p>
          <a:p>
            <a:pPr indent="0" lvl="0" marL="0" marR="0" rtl="0" algn="l">
              <a:lnSpc>
                <a:spcPct val="90000"/>
              </a:lnSpc>
              <a:spcBef>
                <a:spcPts val="500"/>
              </a:spcBef>
              <a:spcAft>
                <a:spcPts val="0"/>
              </a:spcAft>
              <a:buNone/>
            </a:pPr>
            <a:r>
              <a:rPr b="1" lang="en" sz="700">
                <a:solidFill>
                  <a:srgbClr val="DF6752"/>
                </a:solidFill>
                <a:latin typeface="Arial"/>
                <a:ea typeface="Arial"/>
                <a:cs typeface="Arial"/>
                <a:sym typeface="Arial"/>
              </a:rPr>
              <a:t>Tip: </a:t>
            </a:r>
            <a:r>
              <a:rPr b="0" lang="en" sz="700">
                <a:solidFill>
                  <a:srgbClr val="DF6752"/>
                </a:solidFill>
                <a:latin typeface="Arial"/>
                <a:ea typeface="Arial"/>
                <a:cs typeface="Arial"/>
                <a:sym typeface="Arial"/>
              </a:rPr>
              <a:t>Tryk </a:t>
            </a:r>
            <a:r>
              <a:rPr b="1" lang="en" sz="700">
                <a:solidFill>
                  <a:srgbClr val="DF6752"/>
                </a:solidFill>
                <a:latin typeface="Arial"/>
                <a:ea typeface="Arial"/>
                <a:cs typeface="Arial"/>
                <a:sym typeface="Arial"/>
              </a:rPr>
              <a:t>Alt + F9</a:t>
            </a:r>
            <a:r>
              <a:rPr b="0" lang="en" sz="700">
                <a:solidFill>
                  <a:srgbClr val="DF6752"/>
                </a:solidFill>
                <a:latin typeface="Arial"/>
                <a:ea typeface="Arial"/>
                <a:cs typeface="Arial"/>
                <a:sym typeface="Arial"/>
              </a:rPr>
              <a:t> for hurtig visning af hjælpelinjer</a:t>
            </a:r>
            <a:endParaRPr sz="1100"/>
          </a:p>
          <a:p>
            <a:pPr indent="0" lvl="0" marL="0" marR="0" rtl="0" algn="l">
              <a:spcBef>
                <a:spcPts val="500"/>
              </a:spcBef>
              <a:spcAft>
                <a:spcPts val="0"/>
              </a:spcAft>
              <a:buNone/>
            </a:pPr>
            <a:r>
              <a:t/>
            </a:r>
            <a:endParaRPr sz="700">
              <a:solidFill>
                <a:schemeClr val="dk1"/>
              </a:solidFill>
              <a:latin typeface="Arial"/>
              <a:ea typeface="Arial"/>
              <a:cs typeface="Arial"/>
              <a:sym typeface="Arial"/>
            </a:endParaRPr>
          </a:p>
        </p:txBody>
      </p:sp>
      <p:pic>
        <p:nvPicPr>
          <p:cNvPr id="101" name="Google Shape;101;p5"/>
          <p:cNvPicPr preferRelativeResize="0"/>
          <p:nvPr/>
        </p:nvPicPr>
        <p:blipFill rotWithShape="1">
          <a:blip r:embed="rId4">
            <a:alphaModFix/>
          </a:blip>
          <a:srcRect b="0" l="0" r="0" t="0"/>
          <a:stretch/>
        </p:blipFill>
        <p:spPr>
          <a:xfrm>
            <a:off x="8455072" y="1681321"/>
            <a:ext cx="276191" cy="295459"/>
          </a:xfrm>
          <a:prstGeom prst="rect">
            <a:avLst/>
          </a:prstGeom>
          <a:noFill/>
          <a:ln>
            <a:noFill/>
          </a:ln>
        </p:spPr>
      </p:pic>
      <p:pic>
        <p:nvPicPr>
          <p:cNvPr id="102" name="Google Shape;102;p5"/>
          <p:cNvPicPr preferRelativeResize="0"/>
          <p:nvPr/>
        </p:nvPicPr>
        <p:blipFill rotWithShape="1">
          <a:blip r:embed="rId5">
            <a:alphaModFix/>
          </a:blip>
          <a:srcRect b="0" l="0" r="0" t="0"/>
          <a:stretch/>
        </p:blipFill>
        <p:spPr>
          <a:xfrm>
            <a:off x="8449254" y="2743896"/>
            <a:ext cx="312538" cy="298002"/>
          </a:xfrm>
          <a:prstGeom prst="rect">
            <a:avLst/>
          </a:prstGeom>
          <a:noFill/>
          <a:ln>
            <a:noFill/>
          </a:ln>
        </p:spPr>
      </p:pic>
      <p:pic>
        <p:nvPicPr>
          <p:cNvPr id="103" name="Google Shape;103;p5"/>
          <p:cNvPicPr preferRelativeResize="0"/>
          <p:nvPr/>
        </p:nvPicPr>
        <p:blipFill rotWithShape="1">
          <a:blip r:embed="rId6">
            <a:alphaModFix/>
          </a:blip>
          <a:srcRect b="0" l="0" r="0" t="0"/>
          <a:stretch/>
        </p:blipFill>
        <p:spPr>
          <a:xfrm>
            <a:off x="4297142" y="1966417"/>
            <a:ext cx="239637" cy="426588"/>
          </a:xfrm>
          <a:prstGeom prst="rect">
            <a:avLst/>
          </a:prstGeom>
          <a:noFill/>
          <a:ln>
            <a:noFill/>
          </a:ln>
        </p:spPr>
      </p:pic>
      <p:sp>
        <p:nvSpPr>
          <p:cNvPr id="104" name="Google Shape;104;p5"/>
          <p:cNvSpPr/>
          <p:nvPr/>
        </p:nvSpPr>
        <p:spPr>
          <a:xfrm>
            <a:off x="382163" y="382741"/>
            <a:ext cx="45720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Arial"/>
                <a:ea typeface="Arial"/>
                <a:cs typeface="Arial"/>
                <a:sym typeface="Arial"/>
              </a:rPr>
              <a:t>BRUGERGUIDE</a:t>
            </a:r>
            <a:br>
              <a:rPr b="1" lang="en" sz="2700">
                <a:solidFill>
                  <a:schemeClr val="dk1"/>
                </a:solidFill>
                <a:latin typeface="Arial"/>
                <a:ea typeface="Arial"/>
                <a:cs typeface="Arial"/>
                <a:sym typeface="Arial"/>
              </a:rPr>
            </a:br>
            <a:endParaRPr b="1" sz="27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use" showMasterSp="0">
  <p:cSld name="Pause">
    <p:spTree>
      <p:nvGrpSpPr>
        <p:cNvPr id="105" name="Shape 105"/>
        <p:cNvGrpSpPr/>
        <p:nvPr/>
      </p:nvGrpSpPr>
      <p:grpSpPr>
        <a:xfrm>
          <a:off x="0" y="0"/>
          <a:ext cx="0" cy="0"/>
          <a:chOff x="0" y="0"/>
          <a:chExt cx="0" cy="0"/>
        </a:xfrm>
      </p:grpSpPr>
      <p:sp>
        <p:nvSpPr>
          <p:cNvPr id="106" name="Google Shape;106;p6"/>
          <p:cNvSpPr/>
          <p:nvPr>
            <p:ph idx="2" type="pic"/>
          </p:nvPr>
        </p:nvSpPr>
        <p:spPr>
          <a:xfrm>
            <a:off x="0" y="0"/>
            <a:ext cx="91440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6"/>
          <p:cNvSpPr txBox="1"/>
          <p:nvPr>
            <p:ph type="title"/>
          </p:nvPr>
        </p:nvSpPr>
        <p:spPr>
          <a:xfrm>
            <a:off x="1831181" y="2007372"/>
            <a:ext cx="5505900" cy="777300"/>
          </a:xfrm>
          <a:prstGeom prst="rect">
            <a:avLst/>
          </a:prstGeom>
          <a:solidFill>
            <a:schemeClr val="lt1"/>
          </a:solidFill>
          <a:ln>
            <a:noFill/>
          </a:ln>
        </p:spPr>
        <p:txBody>
          <a:bodyPr anchorCtr="0" anchor="t" bIns="0" lIns="0" spcFirstLastPara="1" rIns="0" wrap="square" tIns="80975">
            <a:noAutofit/>
          </a:bodyPr>
          <a:lstStyle>
            <a:lvl1pPr lvl="0" algn="ctr">
              <a:lnSpc>
                <a:spcPct val="100000"/>
              </a:lnSpc>
              <a:spcBef>
                <a:spcPts val="0"/>
              </a:spcBef>
              <a:spcAft>
                <a:spcPts val="0"/>
              </a:spcAft>
              <a:buClr>
                <a:schemeClr val="dk1"/>
              </a:buClr>
              <a:buSzPts val="2100"/>
              <a:buFont typeface="Arial"/>
              <a:buNone/>
              <a:defRPr sz="2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08" name="Google Shape;108;p6"/>
          <p:cNvGrpSpPr/>
          <p:nvPr/>
        </p:nvGrpSpPr>
        <p:grpSpPr>
          <a:xfrm>
            <a:off x="4100163" y="4520723"/>
            <a:ext cx="954626" cy="501876"/>
            <a:chOff x="5387975" y="5659438"/>
            <a:chExt cx="1573213" cy="827087"/>
          </a:xfrm>
        </p:grpSpPr>
        <p:grpSp>
          <p:nvGrpSpPr>
            <p:cNvPr id="109" name="Google Shape;109;p6"/>
            <p:cNvGrpSpPr/>
            <p:nvPr/>
          </p:nvGrpSpPr>
          <p:grpSpPr>
            <a:xfrm>
              <a:off x="5387975" y="6407150"/>
              <a:ext cx="1573213" cy="79375"/>
              <a:chOff x="5387975" y="6407150"/>
              <a:chExt cx="1573213" cy="79375"/>
            </a:xfrm>
          </p:grpSpPr>
          <p:sp>
            <p:nvSpPr>
              <p:cNvPr id="110" name="Google Shape;110;p6"/>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 name="Google Shape;111;p6"/>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 name="Google Shape;112;p6"/>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 name="Google Shape;113;p6"/>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 name="Google Shape;114;p6"/>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 name="Google Shape;115;p6"/>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 name="Google Shape;116;p6"/>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 name="Google Shape;117;p6"/>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 name="Google Shape;118;p6"/>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 name="Google Shape;119;p6"/>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0" name="Google Shape;120;p6"/>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6"/>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6"/>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6"/>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 name="Google Shape;124;p6"/>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 name="Google Shape;125;p6"/>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6"/>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 name="Google Shape;127;p6"/>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8" name="Google Shape;128;p6"/>
            <p:cNvGrpSpPr/>
            <p:nvPr/>
          </p:nvGrpSpPr>
          <p:grpSpPr>
            <a:xfrm>
              <a:off x="5880100" y="5659438"/>
              <a:ext cx="511175" cy="544512"/>
              <a:chOff x="5880100" y="5659438"/>
              <a:chExt cx="511175" cy="544512"/>
            </a:xfrm>
          </p:grpSpPr>
          <p:sp>
            <p:nvSpPr>
              <p:cNvPr id="129" name="Google Shape;129;p6"/>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 name="Google Shape;130;p6"/>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 name="Google Shape;131;p6"/>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2" name="Shape 132"/>
        <p:cNvGrpSpPr/>
        <p:nvPr/>
      </p:nvGrpSpPr>
      <p:grpSpPr>
        <a:xfrm>
          <a:off x="0" y="0"/>
          <a:ext cx="0" cy="0"/>
          <a:chOff x="0" y="0"/>
          <a:chExt cx="0" cy="0"/>
        </a:xfrm>
      </p:grpSpPr>
      <p:sp>
        <p:nvSpPr>
          <p:cNvPr id="133" name="Google Shape;133;p7"/>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b="1" i="0" sz="800">
                <a:solidFill>
                  <a:schemeClr val="dk1"/>
                </a:solidFill>
                <a:latin typeface="Arial"/>
                <a:ea typeface="Arial"/>
                <a:cs typeface="Arial"/>
                <a:sym typeface="Arial"/>
              </a:defRPr>
            </a:lvl1pPr>
            <a:lvl2pPr indent="0" lvl="1" marL="0" algn="r">
              <a:spcBef>
                <a:spcPts val="0"/>
              </a:spcBef>
              <a:buNone/>
              <a:defRPr b="1" i="0" sz="800">
                <a:solidFill>
                  <a:schemeClr val="dk1"/>
                </a:solidFill>
                <a:latin typeface="Arial"/>
                <a:ea typeface="Arial"/>
                <a:cs typeface="Arial"/>
                <a:sym typeface="Arial"/>
              </a:defRPr>
            </a:lvl2pPr>
            <a:lvl3pPr indent="0" lvl="2" marL="0" algn="r">
              <a:spcBef>
                <a:spcPts val="0"/>
              </a:spcBef>
              <a:buNone/>
              <a:defRPr b="1" i="0" sz="800">
                <a:solidFill>
                  <a:schemeClr val="dk1"/>
                </a:solidFill>
                <a:latin typeface="Arial"/>
                <a:ea typeface="Arial"/>
                <a:cs typeface="Arial"/>
                <a:sym typeface="Arial"/>
              </a:defRPr>
            </a:lvl3pPr>
            <a:lvl4pPr indent="0" lvl="3" marL="0" algn="r">
              <a:spcBef>
                <a:spcPts val="0"/>
              </a:spcBef>
              <a:buNone/>
              <a:defRPr b="1" i="0" sz="800">
                <a:solidFill>
                  <a:schemeClr val="dk1"/>
                </a:solidFill>
                <a:latin typeface="Arial"/>
                <a:ea typeface="Arial"/>
                <a:cs typeface="Arial"/>
                <a:sym typeface="Arial"/>
              </a:defRPr>
            </a:lvl4pPr>
            <a:lvl5pPr indent="0" lvl="4" marL="0" algn="r">
              <a:spcBef>
                <a:spcPts val="0"/>
              </a:spcBef>
              <a:buNone/>
              <a:defRPr b="1" i="0" sz="800">
                <a:solidFill>
                  <a:schemeClr val="dk1"/>
                </a:solidFill>
                <a:latin typeface="Arial"/>
                <a:ea typeface="Arial"/>
                <a:cs typeface="Arial"/>
                <a:sym typeface="Arial"/>
              </a:defRPr>
            </a:lvl5pPr>
            <a:lvl6pPr indent="0" lvl="5" marL="0" algn="r">
              <a:spcBef>
                <a:spcPts val="0"/>
              </a:spcBef>
              <a:buNone/>
              <a:defRPr b="1" i="0" sz="800">
                <a:solidFill>
                  <a:schemeClr val="dk1"/>
                </a:solidFill>
                <a:latin typeface="Arial"/>
                <a:ea typeface="Arial"/>
                <a:cs typeface="Arial"/>
                <a:sym typeface="Arial"/>
              </a:defRPr>
            </a:lvl6pPr>
            <a:lvl7pPr indent="0" lvl="6" marL="0" algn="r">
              <a:spcBef>
                <a:spcPts val="0"/>
              </a:spcBef>
              <a:buNone/>
              <a:defRPr b="1" i="0" sz="800">
                <a:solidFill>
                  <a:schemeClr val="dk1"/>
                </a:solidFill>
                <a:latin typeface="Arial"/>
                <a:ea typeface="Arial"/>
                <a:cs typeface="Arial"/>
                <a:sym typeface="Arial"/>
              </a:defRPr>
            </a:lvl7pPr>
            <a:lvl8pPr indent="0" lvl="7" marL="0" algn="r">
              <a:spcBef>
                <a:spcPts val="0"/>
              </a:spcBef>
              <a:buNone/>
              <a:defRPr b="1" i="0" sz="800">
                <a:solidFill>
                  <a:schemeClr val="dk1"/>
                </a:solidFill>
                <a:latin typeface="Arial"/>
                <a:ea typeface="Arial"/>
                <a:cs typeface="Arial"/>
                <a:sym typeface="Arial"/>
              </a:defRPr>
            </a:lvl8pPr>
            <a:lvl9pPr indent="0" lvl="8" marL="0" algn="r">
              <a:spcBef>
                <a:spcPts val="0"/>
              </a:spcBef>
              <a:buNone/>
              <a:defRPr b="1" i="0"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7"/>
          <p:cNvSpPr txBox="1"/>
          <p:nvPr>
            <p:ph type="title"/>
          </p:nvPr>
        </p:nvSpPr>
        <p:spPr>
          <a:xfrm>
            <a:off x="440532" y="277718"/>
            <a:ext cx="3831300" cy="11058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 bullets">
  <p:cSld name="Web + bullets">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grpSp>
        <p:nvGrpSpPr>
          <p:cNvPr id="137" name="Google Shape;137;p8"/>
          <p:cNvGrpSpPr/>
          <p:nvPr/>
        </p:nvGrpSpPr>
        <p:grpSpPr>
          <a:xfrm>
            <a:off x="-5" y="492886"/>
            <a:ext cx="303861" cy="886833"/>
            <a:chOff x="320675" y="2816225"/>
            <a:chExt cx="350838" cy="1023938"/>
          </a:xfrm>
        </p:grpSpPr>
        <p:sp>
          <p:nvSpPr>
            <p:cNvPr id="138" name="Google Shape;138;p8"/>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 name="Google Shape;139;p8"/>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 name="Google Shape;140;p8"/>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 name="Google Shape;141;p8"/>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 name="Google Shape;142;p8"/>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 name="Google Shape;143;p8"/>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4" name="Google Shape;144;p8"/>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 name="Google Shape;145;p8"/>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 name="Google Shape;146;p8"/>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 name="Google Shape;147;p8"/>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 name="Google Shape;148;p8"/>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 name="Google Shape;149;p8"/>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 name="Google Shape;150;p8"/>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 name="Google Shape;151;p8"/>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2" name="Google Shape;152;p8"/>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 name="Google Shape;153;p8"/>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 name="Google Shape;154;p8"/>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 name="Google Shape;155;p8"/>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8"/>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57" name="Google Shape;157;p8"/>
          <p:cNvSpPr txBox="1"/>
          <p:nvPr>
            <p:ph type="title"/>
          </p:nvPr>
        </p:nvSpPr>
        <p:spPr>
          <a:xfrm>
            <a:off x="440533" y="278076"/>
            <a:ext cx="3387300" cy="11055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8"/>
          <p:cNvSpPr txBox="1"/>
          <p:nvPr>
            <p:ph idx="1" type="body"/>
          </p:nvPr>
        </p:nvSpPr>
        <p:spPr>
          <a:xfrm>
            <a:off x="440533" y="1549006"/>
            <a:ext cx="3387300" cy="2432400"/>
          </a:xfrm>
          <a:prstGeom prst="rect">
            <a:avLst/>
          </a:prstGeom>
          <a:noFill/>
          <a:ln>
            <a:noFill/>
          </a:ln>
        </p:spPr>
        <p:txBody>
          <a:bodyPr anchorCtr="0" anchor="t" bIns="34275" lIns="0" spcFirstLastPara="1" rIns="0" wrap="square" tIns="34275">
            <a:noAutofit/>
          </a:bodyPr>
          <a:lstStyle>
            <a:lvl1pPr indent="-298450" lvl="0" marL="457200" algn="l">
              <a:lnSpc>
                <a:spcPct val="120000"/>
              </a:lnSpc>
              <a:spcBef>
                <a:spcPts val="800"/>
              </a:spcBef>
              <a:spcAft>
                <a:spcPts val="0"/>
              </a:spcAft>
              <a:buClr>
                <a:schemeClr val="dk1"/>
              </a:buClr>
              <a:buSzPts val="1100"/>
              <a:buFont typeface="Arial"/>
              <a:buChar char="•"/>
              <a:defRPr/>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 højre">
  <p:cSld name="Diagram - højre">
    <p:spTree>
      <p:nvGrpSpPr>
        <p:cNvPr id="159" name="Shape 159"/>
        <p:cNvGrpSpPr/>
        <p:nvPr/>
      </p:nvGrpSpPr>
      <p:grpSpPr>
        <a:xfrm>
          <a:off x="0" y="0"/>
          <a:ext cx="0" cy="0"/>
          <a:chOff x="0" y="0"/>
          <a:chExt cx="0" cy="0"/>
        </a:xfrm>
      </p:grpSpPr>
      <p:sp>
        <p:nvSpPr>
          <p:cNvPr id="160" name="Google Shape;160;p9"/>
          <p:cNvSpPr txBox="1"/>
          <p:nvPr>
            <p:ph type="title"/>
          </p:nvPr>
        </p:nvSpPr>
        <p:spPr>
          <a:xfrm>
            <a:off x="440531" y="275723"/>
            <a:ext cx="3665100" cy="12162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9"/>
          <p:cNvSpPr/>
          <p:nvPr>
            <p:ph idx="2" type="chart"/>
          </p:nvPr>
        </p:nvSpPr>
        <p:spPr>
          <a:xfrm>
            <a:off x="4572002" y="1696937"/>
            <a:ext cx="4143300" cy="2679600"/>
          </a:xfrm>
          <a:prstGeom prst="rect">
            <a:avLst/>
          </a:prstGeom>
          <a:noFill/>
          <a:ln>
            <a:noFill/>
          </a:ln>
        </p:spPr>
        <p:txBody>
          <a:bodyPr anchorCtr="0" anchor="t" bIns="34275" lIns="0" spcFirstLastPara="1" rIns="0" wrap="square" tIns="34275">
            <a:noAutofit/>
          </a:bodyPr>
          <a:lstStyle>
            <a:lvl1pPr lvl="0" marR="0" rtl="0" algn="l">
              <a:lnSpc>
                <a:spcPct val="12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9"/>
          <p:cNvSpPr txBox="1"/>
          <p:nvPr>
            <p:ph idx="1" type="body"/>
          </p:nvPr>
        </p:nvSpPr>
        <p:spPr>
          <a:xfrm>
            <a:off x="440531" y="1696937"/>
            <a:ext cx="3665100" cy="2679600"/>
          </a:xfrm>
          <a:prstGeom prst="rect">
            <a:avLst/>
          </a:prstGeom>
          <a:noFill/>
          <a:ln>
            <a:noFill/>
          </a:ln>
        </p:spPr>
        <p:txBody>
          <a:bodyPr anchorCtr="0" anchor="t" bIns="34275" lIns="0" spcFirstLastPara="1" rIns="0" wrap="square" tIns="34275">
            <a:noAutofit/>
          </a:bodyPr>
          <a:lstStyle>
            <a:lvl1pPr indent="-228600" lvl="0" marL="457200" algn="l">
              <a:lnSpc>
                <a:spcPct val="120000"/>
              </a:lnSpc>
              <a:spcBef>
                <a:spcPts val="800"/>
              </a:spcBef>
              <a:spcAft>
                <a:spcPts val="0"/>
              </a:spcAft>
              <a:buClr>
                <a:schemeClr val="dk1"/>
              </a:buClr>
              <a:buSzPts val="1400"/>
              <a:buNone/>
              <a:defRPr/>
            </a:lvl1pPr>
            <a:lvl2pPr indent="-298450" lvl="1" marL="914400" algn="l">
              <a:lnSpc>
                <a:spcPct val="120000"/>
              </a:lnSpc>
              <a:spcBef>
                <a:spcPts val="400"/>
              </a:spcBef>
              <a:spcAft>
                <a:spcPts val="0"/>
              </a:spcAft>
              <a:buClr>
                <a:schemeClr val="dk1"/>
              </a:buClr>
              <a:buSzPts val="1100"/>
              <a:buFont typeface="Arial"/>
              <a:buChar char="•"/>
              <a:defRPr sz="1100"/>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9"/>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b="1" i="0" sz="800">
                <a:solidFill>
                  <a:schemeClr val="dk1"/>
                </a:solidFill>
                <a:latin typeface="Arial"/>
                <a:ea typeface="Arial"/>
                <a:cs typeface="Arial"/>
                <a:sym typeface="Arial"/>
              </a:defRPr>
            </a:lvl1pPr>
            <a:lvl2pPr indent="0" lvl="1" marL="0" algn="r">
              <a:spcBef>
                <a:spcPts val="0"/>
              </a:spcBef>
              <a:buNone/>
              <a:defRPr b="1" i="0" sz="800">
                <a:solidFill>
                  <a:schemeClr val="dk1"/>
                </a:solidFill>
                <a:latin typeface="Arial"/>
                <a:ea typeface="Arial"/>
                <a:cs typeface="Arial"/>
                <a:sym typeface="Arial"/>
              </a:defRPr>
            </a:lvl2pPr>
            <a:lvl3pPr indent="0" lvl="2" marL="0" algn="r">
              <a:spcBef>
                <a:spcPts val="0"/>
              </a:spcBef>
              <a:buNone/>
              <a:defRPr b="1" i="0" sz="800">
                <a:solidFill>
                  <a:schemeClr val="dk1"/>
                </a:solidFill>
                <a:latin typeface="Arial"/>
                <a:ea typeface="Arial"/>
                <a:cs typeface="Arial"/>
                <a:sym typeface="Arial"/>
              </a:defRPr>
            </a:lvl3pPr>
            <a:lvl4pPr indent="0" lvl="3" marL="0" algn="r">
              <a:spcBef>
                <a:spcPts val="0"/>
              </a:spcBef>
              <a:buNone/>
              <a:defRPr b="1" i="0" sz="800">
                <a:solidFill>
                  <a:schemeClr val="dk1"/>
                </a:solidFill>
                <a:latin typeface="Arial"/>
                <a:ea typeface="Arial"/>
                <a:cs typeface="Arial"/>
                <a:sym typeface="Arial"/>
              </a:defRPr>
            </a:lvl4pPr>
            <a:lvl5pPr indent="0" lvl="4" marL="0" algn="r">
              <a:spcBef>
                <a:spcPts val="0"/>
              </a:spcBef>
              <a:buNone/>
              <a:defRPr b="1" i="0" sz="800">
                <a:solidFill>
                  <a:schemeClr val="dk1"/>
                </a:solidFill>
                <a:latin typeface="Arial"/>
                <a:ea typeface="Arial"/>
                <a:cs typeface="Arial"/>
                <a:sym typeface="Arial"/>
              </a:defRPr>
            </a:lvl5pPr>
            <a:lvl6pPr indent="0" lvl="5" marL="0" algn="r">
              <a:spcBef>
                <a:spcPts val="0"/>
              </a:spcBef>
              <a:buNone/>
              <a:defRPr b="1" i="0" sz="800">
                <a:solidFill>
                  <a:schemeClr val="dk1"/>
                </a:solidFill>
                <a:latin typeface="Arial"/>
                <a:ea typeface="Arial"/>
                <a:cs typeface="Arial"/>
                <a:sym typeface="Arial"/>
              </a:defRPr>
            </a:lvl6pPr>
            <a:lvl7pPr indent="0" lvl="6" marL="0" algn="r">
              <a:spcBef>
                <a:spcPts val="0"/>
              </a:spcBef>
              <a:buNone/>
              <a:defRPr b="1" i="0" sz="800">
                <a:solidFill>
                  <a:schemeClr val="dk1"/>
                </a:solidFill>
                <a:latin typeface="Arial"/>
                <a:ea typeface="Arial"/>
                <a:cs typeface="Arial"/>
                <a:sym typeface="Arial"/>
              </a:defRPr>
            </a:lvl7pPr>
            <a:lvl8pPr indent="0" lvl="7" marL="0" algn="r">
              <a:spcBef>
                <a:spcPts val="0"/>
              </a:spcBef>
              <a:buNone/>
              <a:defRPr b="1" i="0" sz="800">
                <a:solidFill>
                  <a:schemeClr val="dk1"/>
                </a:solidFill>
                <a:latin typeface="Arial"/>
                <a:ea typeface="Arial"/>
                <a:cs typeface="Arial"/>
                <a:sym typeface="Arial"/>
              </a:defRPr>
            </a:lvl8pPr>
            <a:lvl9pPr indent="0" lvl="8" marL="0" algn="r">
              <a:spcBef>
                <a:spcPts val="0"/>
              </a:spcBef>
              <a:buNone/>
              <a:defRPr b="1" i="0"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billede højre + bullets">
  <p:cSld name="1 x billede højre + bullets">
    <p:spTree>
      <p:nvGrpSpPr>
        <p:cNvPr id="164" name="Shape 164"/>
        <p:cNvGrpSpPr/>
        <p:nvPr/>
      </p:nvGrpSpPr>
      <p:grpSpPr>
        <a:xfrm>
          <a:off x="0" y="0"/>
          <a:ext cx="0" cy="0"/>
          <a:chOff x="0" y="0"/>
          <a:chExt cx="0" cy="0"/>
        </a:xfrm>
      </p:grpSpPr>
      <p:sp>
        <p:nvSpPr>
          <p:cNvPr id="165" name="Google Shape;165;p10"/>
          <p:cNvSpPr/>
          <p:nvPr>
            <p:ph idx="2" type="pic"/>
          </p:nvPr>
        </p:nvSpPr>
        <p:spPr>
          <a:xfrm>
            <a:off x="5579076" y="0"/>
            <a:ext cx="3564900" cy="5143500"/>
          </a:xfrm>
          <a:prstGeom prst="rect">
            <a:avLst/>
          </a:prstGeom>
          <a:solidFill>
            <a:schemeClr val="lt1"/>
          </a:solidFill>
          <a:ln>
            <a:noFill/>
          </a:ln>
        </p:spPr>
        <p:txBody>
          <a:bodyPr anchorCtr="0" anchor="ctr" bIns="34275" lIns="0" spcFirstLastPara="1" rIns="0" wrap="square" tIns="34275">
            <a:noAutofit/>
          </a:bodyPr>
          <a:lstStyle>
            <a:lvl1pPr lvl="0" marR="0" rtl="0" algn="ctr">
              <a:lnSpc>
                <a:spcPct val="120000"/>
              </a:lnSpc>
              <a:spcBef>
                <a:spcPts val="800"/>
              </a:spcBef>
              <a:spcAft>
                <a:spcPts val="0"/>
              </a:spcAft>
              <a:buClr>
                <a:schemeClr val="dk1"/>
              </a:buClr>
              <a:buSzPts val="800"/>
              <a:buFont typeface="Arial"/>
              <a:buNone/>
              <a:defRPr b="1" i="0" sz="800" u="none" cap="none" strike="noStrike">
                <a:solidFill>
                  <a:schemeClr val="dk1"/>
                </a:solidFill>
                <a:latin typeface="Arial"/>
                <a:ea typeface="Arial"/>
                <a:cs typeface="Arial"/>
                <a:sym typeface="Arial"/>
              </a:defRPr>
            </a:lvl1pPr>
            <a:lvl2pPr lvl="1"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lvl="2"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lvl="4"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 name="Google Shape;166;p10"/>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10"/>
          <p:cNvSpPr txBox="1"/>
          <p:nvPr>
            <p:ph type="title"/>
          </p:nvPr>
        </p:nvSpPr>
        <p:spPr>
          <a:xfrm>
            <a:off x="440532" y="269458"/>
            <a:ext cx="3367800" cy="1216200"/>
          </a:xfrm>
          <a:prstGeom prst="rect">
            <a:avLst/>
          </a:prstGeom>
          <a:noFill/>
          <a:ln>
            <a:noFill/>
          </a:ln>
        </p:spPr>
        <p:txBody>
          <a:bodyPr anchorCtr="0" anchor="t" bIns="0" lIns="0" spcFirstLastPara="1" rIns="0" wrap="square" tIns="144000">
            <a:noAutofit/>
          </a:bodyPr>
          <a:lstStyle>
            <a:lvl1pPr lvl="0" algn="l">
              <a:lnSpc>
                <a:spcPct val="100000"/>
              </a:lnSpc>
              <a:spcBef>
                <a:spcPts val="0"/>
              </a:spcBef>
              <a:spcAft>
                <a:spcPts val="0"/>
              </a:spcAft>
              <a:buClr>
                <a:schemeClr val="dk1"/>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10"/>
          <p:cNvSpPr txBox="1"/>
          <p:nvPr>
            <p:ph idx="1" type="body"/>
          </p:nvPr>
        </p:nvSpPr>
        <p:spPr>
          <a:xfrm>
            <a:off x="440532" y="1607520"/>
            <a:ext cx="3367800" cy="2814000"/>
          </a:xfrm>
          <a:prstGeom prst="rect">
            <a:avLst/>
          </a:prstGeom>
          <a:noFill/>
          <a:ln>
            <a:noFill/>
          </a:ln>
        </p:spPr>
        <p:txBody>
          <a:bodyPr anchorCtr="0" anchor="t" bIns="34275" lIns="0" spcFirstLastPara="1" rIns="0" wrap="square" tIns="34275">
            <a:noAutofit/>
          </a:bodyPr>
          <a:lstStyle>
            <a:lvl1pPr indent="-298450" lvl="0" marL="457200" algn="l">
              <a:lnSpc>
                <a:spcPct val="100000"/>
              </a:lnSpc>
              <a:spcBef>
                <a:spcPts val="500"/>
              </a:spcBef>
              <a:spcAft>
                <a:spcPts val="0"/>
              </a:spcAft>
              <a:buClr>
                <a:schemeClr val="dk1"/>
              </a:buClr>
              <a:buSzPts val="1100"/>
              <a:buFont typeface="Arial"/>
              <a:buChar char="•"/>
              <a:defRPr sz="1100"/>
            </a:lvl1pPr>
            <a:lvl2pPr indent="-228600" lvl="1" marL="914400" algn="l">
              <a:lnSpc>
                <a:spcPct val="120000"/>
              </a:lnSpc>
              <a:spcBef>
                <a:spcPts val="400"/>
              </a:spcBef>
              <a:spcAft>
                <a:spcPts val="0"/>
              </a:spcAft>
              <a:buClr>
                <a:schemeClr val="dk1"/>
              </a:buClr>
              <a:buSzPts val="1400"/>
              <a:buNone/>
              <a:defRPr/>
            </a:lvl2pPr>
            <a:lvl3pPr indent="-228600" lvl="2" marL="1371600" algn="l">
              <a:lnSpc>
                <a:spcPct val="120000"/>
              </a:lnSpc>
              <a:spcBef>
                <a:spcPts val="400"/>
              </a:spcBef>
              <a:spcAft>
                <a:spcPts val="0"/>
              </a:spcAft>
              <a:buClr>
                <a:schemeClr val="dk1"/>
              </a:buClr>
              <a:buSzPts val="1400"/>
              <a:buNone/>
              <a:defRPr/>
            </a:lvl3pPr>
            <a:lvl4pPr indent="-228600" lvl="3" marL="1828800" algn="l">
              <a:lnSpc>
                <a:spcPct val="120000"/>
              </a:lnSpc>
              <a:spcBef>
                <a:spcPts val="400"/>
              </a:spcBef>
              <a:spcAft>
                <a:spcPts val="0"/>
              </a:spcAft>
              <a:buClr>
                <a:schemeClr val="dk1"/>
              </a:buClr>
              <a:buSzPts val="1400"/>
              <a:buNone/>
              <a:defRPr/>
            </a:lvl4pPr>
            <a:lvl5pPr indent="-228600" lvl="4" marL="2286000" algn="l">
              <a:lnSpc>
                <a:spcPct val="12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40531" y="343937"/>
            <a:ext cx="7315200" cy="1039500"/>
          </a:xfrm>
          <a:prstGeom prst="rect">
            <a:avLst/>
          </a:prstGeom>
          <a:noFill/>
          <a:ln>
            <a:noFill/>
          </a:ln>
        </p:spPr>
        <p:txBody>
          <a:bodyPr anchorCtr="0" anchor="t" bIns="0" lIns="0" spcFirstLastPara="1" rIns="0" wrap="square" tIns="144000">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2" type="sldNum"/>
          </p:nvPr>
        </p:nvSpPr>
        <p:spPr>
          <a:xfrm>
            <a:off x="8504915" y="444919"/>
            <a:ext cx="428700" cy="1704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800" u="none" cap="none" strike="noStrike">
                <a:solidFill>
                  <a:schemeClr val="dk1"/>
                </a:solidFill>
                <a:latin typeface="Arial"/>
                <a:ea typeface="Arial"/>
                <a:cs typeface="Arial"/>
                <a:sym typeface="Arial"/>
              </a:defRPr>
            </a:lvl1pPr>
            <a:lvl2pPr indent="0" lvl="1" marL="0" marR="0" rtl="0" algn="r">
              <a:spcBef>
                <a:spcPts val="0"/>
              </a:spcBef>
              <a:buNone/>
              <a:defRPr b="1" i="0" sz="800" u="none" cap="none" strike="noStrike">
                <a:solidFill>
                  <a:schemeClr val="dk1"/>
                </a:solidFill>
                <a:latin typeface="Arial"/>
                <a:ea typeface="Arial"/>
                <a:cs typeface="Arial"/>
                <a:sym typeface="Arial"/>
              </a:defRPr>
            </a:lvl2pPr>
            <a:lvl3pPr indent="0" lvl="2" marL="0" marR="0" rtl="0" algn="r">
              <a:spcBef>
                <a:spcPts val="0"/>
              </a:spcBef>
              <a:buNone/>
              <a:defRPr b="1" i="0" sz="800" u="none" cap="none" strike="noStrike">
                <a:solidFill>
                  <a:schemeClr val="dk1"/>
                </a:solidFill>
                <a:latin typeface="Arial"/>
                <a:ea typeface="Arial"/>
                <a:cs typeface="Arial"/>
                <a:sym typeface="Arial"/>
              </a:defRPr>
            </a:lvl3pPr>
            <a:lvl4pPr indent="0" lvl="3" marL="0" marR="0" rtl="0" algn="r">
              <a:spcBef>
                <a:spcPts val="0"/>
              </a:spcBef>
              <a:buNone/>
              <a:defRPr b="1" i="0" sz="800" u="none" cap="none" strike="noStrike">
                <a:solidFill>
                  <a:schemeClr val="dk1"/>
                </a:solidFill>
                <a:latin typeface="Arial"/>
                <a:ea typeface="Arial"/>
                <a:cs typeface="Arial"/>
                <a:sym typeface="Arial"/>
              </a:defRPr>
            </a:lvl4pPr>
            <a:lvl5pPr indent="0" lvl="4" marL="0" marR="0" rtl="0" algn="r">
              <a:spcBef>
                <a:spcPts val="0"/>
              </a:spcBef>
              <a:buNone/>
              <a:defRPr b="1" i="0" sz="800" u="none" cap="none" strike="noStrike">
                <a:solidFill>
                  <a:schemeClr val="dk1"/>
                </a:solidFill>
                <a:latin typeface="Arial"/>
                <a:ea typeface="Arial"/>
                <a:cs typeface="Arial"/>
                <a:sym typeface="Arial"/>
              </a:defRPr>
            </a:lvl5pPr>
            <a:lvl6pPr indent="0" lvl="5" marL="0" marR="0" rtl="0" algn="r">
              <a:spcBef>
                <a:spcPts val="0"/>
              </a:spcBef>
              <a:buNone/>
              <a:defRPr b="1" i="0" sz="800" u="none" cap="none" strike="noStrike">
                <a:solidFill>
                  <a:schemeClr val="dk1"/>
                </a:solidFill>
                <a:latin typeface="Arial"/>
                <a:ea typeface="Arial"/>
                <a:cs typeface="Arial"/>
                <a:sym typeface="Arial"/>
              </a:defRPr>
            </a:lvl6pPr>
            <a:lvl7pPr indent="0" lvl="6" marL="0" marR="0" rtl="0" algn="r">
              <a:spcBef>
                <a:spcPts val="0"/>
              </a:spcBef>
              <a:buNone/>
              <a:defRPr b="1" i="0" sz="800" u="none" cap="none" strike="noStrike">
                <a:solidFill>
                  <a:schemeClr val="dk1"/>
                </a:solidFill>
                <a:latin typeface="Arial"/>
                <a:ea typeface="Arial"/>
                <a:cs typeface="Arial"/>
                <a:sym typeface="Arial"/>
              </a:defRPr>
            </a:lvl7pPr>
            <a:lvl8pPr indent="0" lvl="7" marL="0" marR="0" rtl="0" algn="r">
              <a:spcBef>
                <a:spcPts val="0"/>
              </a:spcBef>
              <a:buNone/>
              <a:defRPr b="1" i="0" sz="800" u="none" cap="none" strike="noStrike">
                <a:solidFill>
                  <a:schemeClr val="dk1"/>
                </a:solidFill>
                <a:latin typeface="Arial"/>
                <a:ea typeface="Arial"/>
                <a:cs typeface="Arial"/>
                <a:sym typeface="Arial"/>
              </a:defRPr>
            </a:lvl8pPr>
            <a:lvl9pPr indent="0" lvl="8" marL="0" marR="0" rtl="0" algn="r">
              <a:spcBef>
                <a:spcPts val="0"/>
              </a:spcBef>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442237" y="1524625"/>
            <a:ext cx="7315200" cy="2332800"/>
          </a:xfrm>
          <a:prstGeom prst="rect">
            <a:avLst/>
          </a:prstGeom>
          <a:noFill/>
          <a:ln>
            <a:noFill/>
          </a:ln>
        </p:spPr>
        <p:txBody>
          <a:bodyPr anchorCtr="0" anchor="t" bIns="34275" lIns="0" spcFirstLastPara="1" rIns="0" wrap="square" tIns="34275">
            <a:noAutofit/>
          </a:bodyPr>
          <a:lstStyle>
            <a:lvl1pPr indent="-228600" lvl="0" marL="457200" marR="0" rtl="0" algn="l">
              <a:lnSpc>
                <a:spcPct val="12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2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2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indent="-228600" lvl="3" marL="1828800"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lnSpc>
                <a:spcPct val="12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9" name="Google Shape;9;p1"/>
          <p:cNvGrpSpPr/>
          <p:nvPr/>
        </p:nvGrpSpPr>
        <p:grpSpPr>
          <a:xfrm>
            <a:off x="4100163" y="4520723"/>
            <a:ext cx="954626" cy="501876"/>
            <a:chOff x="5387975" y="5659438"/>
            <a:chExt cx="1573213" cy="827087"/>
          </a:xfrm>
        </p:grpSpPr>
        <p:grpSp>
          <p:nvGrpSpPr>
            <p:cNvPr id="10" name="Google Shape;10;p1"/>
            <p:cNvGrpSpPr/>
            <p:nvPr/>
          </p:nvGrpSpPr>
          <p:grpSpPr>
            <a:xfrm>
              <a:off x="5387975" y="6407150"/>
              <a:ext cx="1573213" cy="79375"/>
              <a:chOff x="5387975" y="6407150"/>
              <a:chExt cx="1573213" cy="79375"/>
            </a:xfrm>
          </p:grpSpPr>
          <p:sp>
            <p:nvSpPr>
              <p:cNvPr id="11" name="Google Shape;11;p1"/>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 name="Google Shape;12;p1"/>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 name="Google Shape;13;p1"/>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 name="Google Shape;14;p1"/>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 name="Google Shape;15;p1"/>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 name="Google Shape;16;p1"/>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 name="Google Shape;17;p1"/>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 name="Google Shape;18;p1"/>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 name="Google Shape;19;p1"/>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 name="Google Shape;20;p1"/>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 name="Google Shape;21;p1"/>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 name="Google Shape;22;p1"/>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 name="Google Shape;23;p1"/>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 name="Google Shape;24;p1"/>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 name="Google Shape;25;p1"/>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 name="Google Shape;26;p1"/>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 name="Google Shape;27;p1"/>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 name="Google Shape;28;p1"/>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9" name="Google Shape;29;p1"/>
            <p:cNvGrpSpPr/>
            <p:nvPr/>
          </p:nvGrpSpPr>
          <p:grpSpPr>
            <a:xfrm>
              <a:off x="5880100" y="5659438"/>
              <a:ext cx="511175" cy="544512"/>
              <a:chOff x="5880100" y="5659438"/>
              <a:chExt cx="511175" cy="544512"/>
            </a:xfrm>
          </p:grpSpPr>
          <p:sp>
            <p:nvSpPr>
              <p:cNvPr id="30" name="Google Shape;30;p1"/>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 name="Google Shape;31;p1"/>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 name="Google Shape;32;p1"/>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grpSp>
        <p:nvGrpSpPr>
          <p:cNvPr id="33" name="Google Shape;33;p1"/>
          <p:cNvGrpSpPr/>
          <p:nvPr/>
        </p:nvGrpSpPr>
        <p:grpSpPr>
          <a:xfrm>
            <a:off x="-2632" y="492886"/>
            <a:ext cx="303861" cy="886833"/>
            <a:chOff x="320675" y="2816225"/>
            <a:chExt cx="350838" cy="1023938"/>
          </a:xfrm>
        </p:grpSpPr>
        <p:sp>
          <p:nvSpPr>
            <p:cNvPr id="34" name="Google Shape;34;p1"/>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 name="Google Shape;35;p1"/>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 name="Google Shape;36;p1"/>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 name="Google Shape;37;p1"/>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 name="Google Shape;38;p1"/>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 name="Google Shape;39;p1"/>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 name="Google Shape;40;p1"/>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 name="Google Shape;41;p1"/>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 name="Google Shape;42;p1"/>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 name="Google Shape;43;p1"/>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 name="Google Shape;44;p1"/>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 name="Google Shape;45;p1"/>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 name="Google Shape;46;p1"/>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 name="Google Shape;47;p1"/>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 name="Google Shape;48;p1"/>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 name="Google Shape;49;p1"/>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 name="Google Shape;50;p1"/>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 name="Google Shape;51;p1"/>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 name="Google Shape;52;p1"/>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871">
          <p15:clr>
            <a:srgbClr val="F26B43"/>
          </p15:clr>
        </p15:guide>
        <p15:guide id="3" pos="277">
          <p15:clr>
            <a:srgbClr val="F26B43"/>
          </p15:clr>
        </p15:guide>
        <p15:guide id="4" pos="5490">
          <p15:clr>
            <a:srgbClr val="F26B43"/>
          </p15:clr>
        </p15:guide>
        <p15:guide id="5" pos="856">
          <p15:clr>
            <a:srgbClr val="F26B43"/>
          </p15:clr>
        </p15:guide>
        <p15:guide id="6" orient="horz" pos="311">
          <p15:clr>
            <a:srgbClr val="F26B43"/>
          </p15:clr>
        </p15:guide>
        <p15:guide id="7" pos="3254">
          <p15:clr>
            <a:srgbClr val="F26B43"/>
          </p15:clr>
        </p15:guide>
        <p15:guide id="8" pos="350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sumo.dlr.de/docs/Definition_of_Vehicles%2C_Vehicle_Types%2C_and_Routes.html#car-following_models" TargetMode="External"/><Relationship Id="rId4" Type="http://schemas.openxmlformats.org/officeDocument/2006/relationships/hyperlink" Target="http://w99demo.com/" TargetMode="External"/><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hyperlink" Target="https://www.eclipse.org/sum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s://sumo.dlr.de/docs/Networks/SUMO_Road_Networks.html" TargetMode="External"/><Relationship Id="rId4" Type="http://schemas.openxmlformats.org/officeDocument/2006/relationships/hyperlink" Target="https://sumo.dlr.de/docs/Demand/Introduction_to_demand_modelling_in_SUMO.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s://sumo.dlr.de/docs/Tutorials/Hello_World.html" TargetMode="External"/><Relationship Id="rId4" Type="http://schemas.openxmlformats.org/officeDocument/2006/relationships/image" Target="../media/image25.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sumo.dlr.de/docs/Vehicle_Type_Parameter_Defaults.html" TargetMode="External"/><Relationship Id="rId4" Type="http://schemas.openxmlformats.org/officeDocument/2006/relationships/hyperlink" Target="https://sumo.dlr.de/docs/Definition_of_Vehicles%2C_Vehicle_Types%2C_and_Routes.html#car-following_models" TargetMode="External"/><Relationship Id="rId9" Type="http://schemas.openxmlformats.org/officeDocument/2006/relationships/image" Target="../media/image30.png"/><Relationship Id="rId5" Type="http://schemas.openxmlformats.org/officeDocument/2006/relationships/hyperlink" Target="https://sumo.dlr.de/docs/sumo-gui.html" TargetMode="External"/><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sumo.dlr.de/docs/Networks/PlainXML.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hyperlink" Target="https://projekter.aau.dk/projekter/da/studentthesis/lidar-til-cykeldetektering(da74f7e5-656d-4d62-ac8f-4fe09523d9f0).html" TargetMode="External"/><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jpg"/><Relationship Id="rId7" Type="http://schemas.openxmlformats.org/officeDocument/2006/relationships/image" Target="../media/image5.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s://sumo.dlr.de/docs/Basics/Notation.html#referenced_data_types" TargetMode="External"/><Relationship Id="rId4" Type="http://schemas.openxmlformats.org/officeDocument/2006/relationships/hyperlink" Target="https://sumo.dlr.de/docs/netconver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sumo.dlr.de/docs/Vehicle_Type_Parameter_Defaults.html" TargetMode="External"/><Relationship Id="rId4" Type="http://schemas.openxmlformats.org/officeDocument/2006/relationships/hyperlink" Target="https://sumo.dlr.de/docs/Definition_of_Vehicles,_Vehicle_Types,_and_Routes.html#car-following_model_parameters" TargetMode="External"/><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sumo.dlr.de/docs/Definition_of_Vehicles,_Vehicle_Types,_and_Routes.html#lane-changing_models" TargetMode="External"/><Relationship Id="rId4" Type="http://schemas.openxmlformats.org/officeDocument/2006/relationships/hyperlink" Target="https://sumo.dlr.de/docs/Networks/PlainXML.html#lane-specific_definitio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sumo.dlr.de/docs/sumo.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umo.dlr.de/docs/Networks/SUMO_Road_Networks.html#connections" TargetMode="External"/><Relationship Id="rId4" Type="http://schemas.openxmlformats.org/officeDocument/2006/relationships/hyperlink" Target="https://sumo.dlr.de/docs/Definition_of_Vehicles,_Vehicle_Types,_and_Rout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hyperlink" Target="https://sumo.dlr.de/docs/sumo.html#outpu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sumo.dlr.de/docs/Tools/" TargetMode="External"/><Relationship Id="rId4" Type="http://schemas.openxmlformats.org/officeDocument/2006/relationships/hyperlink" Target="https://sumo.dlr.de/docs/Tools/Xml.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sumo.dlr.de/docs/Networks/PlainXML.html#edge_descripti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sumo.dlr.de/docs/sumo-gui.html#showing_background_images" TargetMode="External"/><Relationship Id="rId4" Type="http://schemas.openxmlformats.org/officeDocument/2006/relationships/hyperlink" Target="https://www.youtube.com/watch?v=rTT0vKzikpg&amp;ab_channel=AkharapongTepkeaw" TargetMode="External"/><Relationship Id="rId5" Type="http://schemas.openxmlformats.org/officeDocument/2006/relationships/hyperlink" Target="https://sumo.dlr.de/docs/Tools/Turns.html" TargetMode="External"/><Relationship Id="rId6" Type="http://schemas.openxmlformats.org/officeDocument/2006/relationships/hyperlink" Target="https://sumo.dlr.de/docs/Demand/Importing_O/D_Matric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s://github.com/TRG-BUILD/sumo_course/blob/master/prerequisites.md" TargetMode="External"/><Relationship Id="rId4" Type="http://schemas.openxmlformats.org/officeDocument/2006/relationships/hyperlink" Target="https://github.com/TRG-BUILD/sumo_course/blob/master/prerequisites.md" TargetMode="External"/><Relationship Id="rId5" Type="http://schemas.openxmlformats.org/officeDocument/2006/relationships/hyperlink" Target="https://rb.gy/kjenlb" TargetMode="External"/><Relationship Id="rId6" Type="http://schemas.openxmlformats.org/officeDocument/2006/relationships/hyperlink" Target="https://rb.gy/kjenl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0"/>
          <p:cNvSpPr txBox="1"/>
          <p:nvPr>
            <p:ph type="ctrTitle"/>
          </p:nvPr>
        </p:nvSpPr>
        <p:spPr>
          <a:xfrm>
            <a:off x="311708" y="744575"/>
            <a:ext cx="8520600" cy="2052600"/>
          </a:xfrm>
          <a:prstGeom prst="rect">
            <a:avLst/>
          </a:prstGeom>
        </p:spPr>
        <p:txBody>
          <a:bodyPr anchorCtr="0" anchor="b" bIns="0" lIns="0" spcFirstLastPara="1" rIns="0" wrap="square" tIns="144000">
            <a:noAutofit/>
          </a:bodyPr>
          <a:lstStyle/>
          <a:p>
            <a:pPr indent="0" lvl="0" marL="0" rtl="0" algn="ctr">
              <a:spcBef>
                <a:spcPts val="0"/>
              </a:spcBef>
              <a:spcAft>
                <a:spcPts val="0"/>
              </a:spcAft>
              <a:buNone/>
            </a:pPr>
            <a:r>
              <a:rPr lang="en"/>
              <a:t>VTT7 Intro til mikrosimulering og SUMO </a:t>
            </a:r>
            <a:endParaRPr/>
          </a:p>
        </p:txBody>
      </p:sp>
      <p:sp>
        <p:nvSpPr>
          <p:cNvPr id="417" name="Google Shape;417;p20"/>
          <p:cNvSpPr txBox="1"/>
          <p:nvPr>
            <p:ph idx="1" type="subTitle"/>
          </p:nvPr>
        </p:nvSpPr>
        <p:spPr>
          <a:xfrm>
            <a:off x="311700" y="2834125"/>
            <a:ext cx="8520600" cy="792600"/>
          </a:xfrm>
          <a:prstGeom prst="rect">
            <a:avLst/>
          </a:prstGeom>
        </p:spPr>
        <p:txBody>
          <a:bodyPr anchorCtr="0" anchor="t" bIns="34275" lIns="0" spcFirstLastPara="1" rIns="0" wrap="square" tIns="34275">
            <a:noAutofit/>
          </a:bodyPr>
          <a:lstStyle/>
          <a:p>
            <a:pPr indent="0" lvl="0" marL="0" rtl="0" algn="ctr">
              <a:spcBef>
                <a:spcPts val="800"/>
              </a:spcBef>
              <a:spcAft>
                <a:spcPts val="0"/>
              </a:spcAft>
              <a:buNone/>
            </a:pPr>
            <a:r>
              <a:rPr lang="en"/>
              <a:t>Kursusgang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9"/>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Clr>
                <a:schemeClr val="dk1"/>
              </a:buClr>
              <a:buSzPts val="1100"/>
              <a:buFont typeface="Arial"/>
              <a:buNone/>
            </a:pPr>
            <a:r>
              <a:rPr lang="en"/>
              <a:t>Simulation of driver + car particles</a:t>
            </a:r>
            <a:endParaRPr/>
          </a:p>
        </p:txBody>
      </p:sp>
      <p:sp>
        <p:nvSpPr>
          <p:cNvPr id="490" name="Google Shape;490;p29"/>
          <p:cNvSpPr txBox="1"/>
          <p:nvPr>
            <p:ph idx="1" type="body"/>
          </p:nvPr>
        </p:nvSpPr>
        <p:spPr>
          <a:xfrm>
            <a:off x="311700" y="1152475"/>
            <a:ext cx="6270000" cy="3990900"/>
          </a:xfrm>
          <a:prstGeom prst="rect">
            <a:avLst/>
          </a:prstGeom>
          <a:solidFill>
            <a:schemeClr val="lt1"/>
          </a:solidFill>
        </p:spPr>
        <p:txBody>
          <a:bodyPr anchorCtr="0" anchor="t" bIns="34275" lIns="0" spcFirstLastPara="1" rIns="0" wrap="square" tIns="34275">
            <a:noAutofit/>
          </a:bodyPr>
          <a:lstStyle/>
          <a:p>
            <a:pPr indent="0" lvl="0" marL="0" rtl="0" algn="l">
              <a:spcBef>
                <a:spcPts val="800"/>
              </a:spcBef>
              <a:spcAft>
                <a:spcPts val="0"/>
              </a:spcAft>
              <a:buNone/>
            </a:pPr>
            <a:r>
              <a:rPr lang="en"/>
              <a:t>Simulering af different aspekter af bilisternes adfærd:</a:t>
            </a:r>
            <a:endParaRPr/>
          </a:p>
          <a:p>
            <a:pPr indent="-298450" lvl="0" marL="457200" rtl="0" algn="l">
              <a:spcBef>
                <a:spcPts val="800"/>
              </a:spcBef>
              <a:spcAft>
                <a:spcPts val="0"/>
              </a:spcAft>
              <a:buSzPts val="1100"/>
              <a:buChar char="●"/>
            </a:pPr>
            <a:r>
              <a:rPr lang="en"/>
              <a:t>Car following - acceleration model, decided on acceleration depending on the speed difference and distance to the follower, extended with reaction times and imperfections in vehicle + driver particle.</a:t>
            </a:r>
            <a:endParaRPr/>
          </a:p>
          <a:p>
            <a:pPr indent="-298450" lvl="0" marL="457200" rtl="0" algn="l">
              <a:spcBef>
                <a:spcPts val="0"/>
              </a:spcBef>
              <a:spcAft>
                <a:spcPts val="0"/>
              </a:spcAft>
              <a:buSzPts val="1100"/>
              <a:buChar char="●"/>
            </a:pPr>
            <a:r>
              <a:rPr lang="en"/>
              <a:t>Lane changing - decision on switching lane depending on the speeds and positions of the vehicles in next lane.</a:t>
            </a:r>
            <a:endParaRPr/>
          </a:p>
          <a:p>
            <a:pPr indent="-298450" lvl="0" marL="457200" rtl="0" algn="l">
              <a:spcBef>
                <a:spcPts val="0"/>
              </a:spcBef>
              <a:spcAft>
                <a:spcPts val="0"/>
              </a:spcAft>
              <a:buSzPts val="1100"/>
              <a:buChar char="●"/>
            </a:pPr>
            <a:r>
              <a:rPr lang="en"/>
              <a:t>Others: merging, priority crossing, right of way inside signalized intersection, </a:t>
            </a:r>
            <a:r>
              <a:rPr lang="en"/>
              <a:t>compliance to stopping / waiting at red / stopline </a:t>
            </a:r>
            <a:r>
              <a:rPr lang="en"/>
              <a:t>etc.</a:t>
            </a:r>
            <a:endParaRPr/>
          </a:p>
          <a:p>
            <a:pPr indent="0" lvl="0" marL="0" rtl="0" algn="l">
              <a:spcBef>
                <a:spcPts val="800"/>
              </a:spcBef>
              <a:spcAft>
                <a:spcPts val="0"/>
              </a:spcAft>
              <a:buNone/>
            </a:pPr>
            <a:r>
              <a:rPr lang="en"/>
              <a:t>All of those behaviours are modelled with mathematical expressions with parameters that have to be </a:t>
            </a:r>
            <a:r>
              <a:rPr lang="en"/>
              <a:t>calibrated using real data for the model to replicate reality.</a:t>
            </a:r>
            <a:endParaRPr/>
          </a:p>
          <a:p>
            <a:pPr indent="0" lvl="0" marL="0" rtl="0" algn="l">
              <a:spcBef>
                <a:spcPts val="800"/>
              </a:spcBef>
              <a:spcAft>
                <a:spcPts val="0"/>
              </a:spcAft>
              <a:buNone/>
            </a:pPr>
            <a:r>
              <a:rPr lang="en"/>
              <a:t>Active research field:</a:t>
            </a:r>
            <a:endParaRPr/>
          </a:p>
          <a:p>
            <a:pPr indent="-298450" lvl="0" marL="457200" rtl="0" algn="l">
              <a:spcBef>
                <a:spcPts val="800"/>
              </a:spcBef>
              <a:spcAft>
                <a:spcPts val="0"/>
              </a:spcAft>
              <a:buSzPts val="1100"/>
              <a:buChar char="●"/>
            </a:pPr>
            <a:r>
              <a:rPr lang="en"/>
              <a:t>Mathematical description of different vehicle movement models: </a:t>
            </a:r>
            <a:r>
              <a:rPr lang="en"/>
              <a:t>Treiber, M. m Kesting, A. 2013 - Traffic Flow Dynamics, Data, Models and Simulation</a:t>
            </a:r>
            <a:endParaRPr/>
          </a:p>
          <a:p>
            <a:pPr indent="-298450" lvl="0" marL="457200" rtl="0" algn="l">
              <a:spcBef>
                <a:spcPts val="0"/>
              </a:spcBef>
              <a:spcAft>
                <a:spcPts val="0"/>
              </a:spcAft>
              <a:buSzPts val="1100"/>
              <a:buChar char="●"/>
            </a:pPr>
            <a:r>
              <a:rPr lang="en"/>
              <a:t>SUMO: </a:t>
            </a:r>
            <a:r>
              <a:rPr lang="en" u="sng">
                <a:solidFill>
                  <a:schemeClr val="hlink"/>
                </a:solidFill>
                <a:hlinkClick r:id="rId3"/>
              </a:rPr>
              <a:t>https://sumo.dlr.de/docs/Definition_of_Vehicles%2C_Vehicle_Types%2C_and_Routes.html#car-following_models</a:t>
            </a:r>
            <a:r>
              <a:rPr lang="en"/>
              <a:t> </a:t>
            </a:r>
            <a:endParaRPr/>
          </a:p>
          <a:p>
            <a:pPr indent="-298450" lvl="0" marL="457200" rtl="0" algn="l">
              <a:spcBef>
                <a:spcPts val="0"/>
              </a:spcBef>
              <a:spcAft>
                <a:spcPts val="0"/>
              </a:spcAft>
              <a:buSzPts val="1100"/>
              <a:buChar char="●"/>
            </a:pPr>
            <a:r>
              <a:rPr lang="en"/>
              <a:t>Main model in VISSIM (also available in SUMO) </a:t>
            </a:r>
            <a:r>
              <a:rPr lang="en" u="sng">
                <a:solidFill>
                  <a:schemeClr val="hlink"/>
                </a:solidFill>
                <a:hlinkClick r:id="rId4"/>
              </a:rPr>
              <a:t>http://w99demo.com/</a:t>
            </a:r>
            <a:r>
              <a:rPr lang="en"/>
              <a:t> </a:t>
            </a:r>
            <a:endParaRPr/>
          </a:p>
        </p:txBody>
      </p:sp>
      <p:pic>
        <p:nvPicPr>
          <p:cNvPr id="491" name="Google Shape;491;p29"/>
          <p:cNvPicPr preferRelativeResize="0"/>
          <p:nvPr/>
        </p:nvPicPr>
        <p:blipFill>
          <a:blip r:embed="rId5">
            <a:alphaModFix/>
          </a:blip>
          <a:stretch>
            <a:fillRect/>
          </a:stretch>
        </p:blipFill>
        <p:spPr>
          <a:xfrm>
            <a:off x="6534575" y="1225625"/>
            <a:ext cx="2621100" cy="2037900"/>
          </a:xfrm>
          <a:prstGeom prst="rect">
            <a:avLst/>
          </a:prstGeom>
          <a:noFill/>
          <a:ln>
            <a:noFill/>
          </a:ln>
        </p:spPr>
      </p:pic>
      <p:pic>
        <p:nvPicPr>
          <p:cNvPr id="492" name="Google Shape;492;p29"/>
          <p:cNvPicPr preferRelativeResize="0"/>
          <p:nvPr/>
        </p:nvPicPr>
        <p:blipFill>
          <a:blip r:embed="rId6">
            <a:alphaModFix/>
          </a:blip>
          <a:stretch>
            <a:fillRect/>
          </a:stretch>
        </p:blipFill>
        <p:spPr>
          <a:xfrm>
            <a:off x="5487800" y="4806247"/>
            <a:ext cx="3667875" cy="337251"/>
          </a:xfrm>
          <a:prstGeom prst="rect">
            <a:avLst/>
          </a:prstGeom>
          <a:noFill/>
          <a:ln>
            <a:noFill/>
          </a:ln>
        </p:spPr>
      </p:pic>
      <p:pic>
        <p:nvPicPr>
          <p:cNvPr id="493" name="Google Shape;493;p29"/>
          <p:cNvPicPr preferRelativeResize="0"/>
          <p:nvPr/>
        </p:nvPicPr>
        <p:blipFill>
          <a:blip r:embed="rId7">
            <a:alphaModFix/>
          </a:blip>
          <a:stretch>
            <a:fillRect/>
          </a:stretch>
        </p:blipFill>
        <p:spPr>
          <a:xfrm>
            <a:off x="5487800" y="4122598"/>
            <a:ext cx="3667870" cy="3942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SUMO workshop part 1</a:t>
            </a:r>
            <a:endParaRPr/>
          </a:p>
        </p:txBody>
      </p:sp>
      <p:sp>
        <p:nvSpPr>
          <p:cNvPr id="499" name="Google Shape;499;p30"/>
          <p:cNvSpPr txBox="1"/>
          <p:nvPr>
            <p:ph idx="1" type="body"/>
          </p:nvPr>
        </p:nvSpPr>
        <p:spPr>
          <a:xfrm>
            <a:off x="311700" y="1126450"/>
            <a:ext cx="3511800" cy="3416400"/>
          </a:xfrm>
          <a:prstGeom prst="rect">
            <a:avLst/>
          </a:prstGeom>
        </p:spPr>
        <p:txBody>
          <a:bodyPr anchorCtr="0" anchor="t" bIns="34275" lIns="0" spcFirstLastPara="1" rIns="0" wrap="square" tIns="34275">
            <a:noAutofit/>
          </a:bodyPr>
          <a:lstStyle/>
          <a:p>
            <a:pPr indent="-298450" lvl="0" marL="457200" rtl="0" algn="l">
              <a:spcBef>
                <a:spcPts val="800"/>
              </a:spcBef>
              <a:spcAft>
                <a:spcPts val="0"/>
              </a:spcAft>
              <a:buSzPts val="1100"/>
              <a:buChar char="●"/>
            </a:pPr>
            <a:r>
              <a:rPr lang="en"/>
              <a:t>Example</a:t>
            </a:r>
            <a:r>
              <a:rPr lang="en"/>
              <a:t> 1: Building a simple road with </a:t>
            </a:r>
            <a:r>
              <a:rPr lang="en">
                <a:latin typeface="Courier New"/>
                <a:ea typeface="Courier New"/>
                <a:cs typeface="Courier New"/>
                <a:sym typeface="Courier New"/>
              </a:rPr>
              <a:t>netedit</a:t>
            </a:r>
            <a:r>
              <a:rPr lang="en"/>
              <a:t> and </a:t>
            </a:r>
            <a:r>
              <a:rPr lang="en">
                <a:latin typeface="Courier New"/>
                <a:ea typeface="Courier New"/>
                <a:cs typeface="Courier New"/>
                <a:sym typeface="Courier New"/>
              </a:rPr>
              <a:t>sumo-gui</a:t>
            </a:r>
            <a:endParaRPr>
              <a:latin typeface="Courier New"/>
              <a:ea typeface="Courier New"/>
              <a:cs typeface="Courier New"/>
              <a:sym typeface="Courier New"/>
            </a:endParaRPr>
          </a:p>
          <a:p>
            <a:pPr indent="-298450" lvl="0" marL="457200" rtl="0" algn="l">
              <a:spcBef>
                <a:spcPts val="0"/>
              </a:spcBef>
              <a:spcAft>
                <a:spcPts val="0"/>
              </a:spcAft>
              <a:buSzPts val="1100"/>
              <a:buChar char="●"/>
            </a:pPr>
            <a:r>
              <a:rPr lang="en"/>
              <a:t>Example 2: Building the same road using node and edge files</a:t>
            </a:r>
            <a:endParaRPr/>
          </a:p>
        </p:txBody>
      </p:sp>
      <p:pic>
        <p:nvPicPr>
          <p:cNvPr id="500" name="Google Shape;500;p30"/>
          <p:cNvPicPr preferRelativeResize="0"/>
          <p:nvPr/>
        </p:nvPicPr>
        <p:blipFill>
          <a:blip r:embed="rId3">
            <a:alphaModFix/>
          </a:blip>
          <a:stretch>
            <a:fillRect/>
          </a:stretch>
        </p:blipFill>
        <p:spPr>
          <a:xfrm>
            <a:off x="4092775" y="797625"/>
            <a:ext cx="5015698" cy="3616848"/>
          </a:xfrm>
          <a:prstGeom prst="rect">
            <a:avLst/>
          </a:prstGeom>
          <a:noFill/>
          <a:ln>
            <a:noFill/>
          </a:ln>
        </p:spPr>
      </p:pic>
      <p:pic>
        <p:nvPicPr>
          <p:cNvPr id="501" name="Google Shape;501;p30"/>
          <p:cNvPicPr preferRelativeResize="0"/>
          <p:nvPr/>
        </p:nvPicPr>
        <p:blipFill>
          <a:blip r:embed="rId4">
            <a:alphaModFix/>
          </a:blip>
          <a:stretch>
            <a:fillRect/>
          </a:stretch>
        </p:blipFill>
        <p:spPr>
          <a:xfrm>
            <a:off x="7916050" y="373398"/>
            <a:ext cx="1192422" cy="424227"/>
          </a:xfrm>
          <a:prstGeom prst="rect">
            <a:avLst/>
          </a:prstGeom>
          <a:noFill/>
          <a:ln>
            <a:noFill/>
          </a:ln>
        </p:spPr>
      </p:pic>
      <p:sp>
        <p:nvSpPr>
          <p:cNvPr id="502" name="Google Shape;502;p30"/>
          <p:cNvSpPr txBox="1"/>
          <p:nvPr/>
        </p:nvSpPr>
        <p:spPr>
          <a:xfrm>
            <a:off x="6108475" y="4414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https://www.eclipse.org/sumo/</a:t>
            </a: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SUMO expectations</a:t>
            </a:r>
            <a:endParaRPr/>
          </a:p>
        </p:txBody>
      </p:sp>
      <p:sp>
        <p:nvSpPr>
          <p:cNvPr id="508" name="Google Shape;508;p31"/>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Clr>
                <a:schemeClr val="dk1"/>
              </a:buClr>
              <a:buSzPts val="1100"/>
              <a:buFont typeface="Arial"/>
              <a:buNone/>
            </a:pPr>
            <a:r>
              <a:rPr lang="en"/>
              <a:t>Don’t expect a great colorful user interface, prepare to work a lot in terminal due to automation:</a:t>
            </a:r>
            <a:endParaRPr/>
          </a:p>
          <a:p>
            <a:pPr indent="-298450" lvl="0" marL="457200" rtl="0" algn="l">
              <a:spcBef>
                <a:spcPts val="800"/>
              </a:spcBef>
              <a:spcAft>
                <a:spcPts val="0"/>
              </a:spcAft>
              <a:buSzPts val="1100"/>
              <a:buChar char="●"/>
            </a:pPr>
            <a:r>
              <a:rPr lang="en"/>
              <a:t>Open source toolbox, </a:t>
            </a:r>
            <a:r>
              <a:rPr lang="en"/>
              <a:t>easier to add tools and models as they are developed rather than waiting for a big centralized software update.</a:t>
            </a:r>
            <a:endParaRPr/>
          </a:p>
          <a:p>
            <a:pPr indent="-298450" lvl="0" marL="457200" rtl="0" algn="l">
              <a:spcBef>
                <a:spcPts val="0"/>
              </a:spcBef>
              <a:spcAft>
                <a:spcPts val="0"/>
              </a:spcAft>
              <a:buSzPts val="1100"/>
              <a:buChar char="●"/>
            </a:pPr>
            <a:r>
              <a:rPr lang="en"/>
              <a:t>SUMO is meant for more than manual network drawing and demand generation. applications such as online traffic prediction or multiple mass scale remote simulations require the tool to be easily configurable and runnable on a server / platform / cluster from a command terminal.</a:t>
            </a:r>
            <a:endParaRPr/>
          </a:p>
          <a:p>
            <a:pPr indent="-298450" lvl="0" marL="457200" rtl="0" algn="l">
              <a:spcBef>
                <a:spcPts val="0"/>
              </a:spcBef>
              <a:spcAft>
                <a:spcPts val="0"/>
              </a:spcAft>
              <a:buSzPts val="1100"/>
              <a:buChar char="●"/>
            </a:pPr>
            <a:r>
              <a:rPr lang="en"/>
              <a:t>Very high potential for automation through python interface - TraCI.</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b="1" lang="en"/>
              <a:t>Documentation is king, love the documentation!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Simulation scenario</a:t>
            </a:r>
            <a:endParaRPr/>
          </a:p>
        </p:txBody>
      </p:sp>
      <p:sp>
        <p:nvSpPr>
          <p:cNvPr id="514" name="Google Shape;514;p32"/>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Network definition: </a:t>
            </a:r>
            <a:r>
              <a:rPr lang="en" u="sng">
                <a:solidFill>
                  <a:schemeClr val="hlink"/>
                </a:solidFill>
                <a:hlinkClick r:id="rId3"/>
              </a:rPr>
              <a:t>https://sumo.dlr.de/docs/Networks/SUMO_Road_Networks.html</a:t>
            </a:r>
            <a:r>
              <a:rPr lang="en"/>
              <a:t> </a:t>
            </a:r>
            <a:endParaRPr/>
          </a:p>
          <a:p>
            <a:pPr indent="0" lvl="0" marL="0" rtl="0" algn="l">
              <a:spcBef>
                <a:spcPts val="800"/>
              </a:spcBef>
              <a:spcAft>
                <a:spcPts val="0"/>
              </a:spcAft>
              <a:buNone/>
            </a:pPr>
            <a:r>
              <a:rPr lang="en"/>
              <a:t>Demand definition: </a:t>
            </a:r>
            <a:r>
              <a:rPr lang="en" u="sng">
                <a:solidFill>
                  <a:schemeClr val="hlink"/>
                </a:solidFill>
                <a:hlinkClick r:id="rId4"/>
              </a:rPr>
              <a:t>https://sumo.dlr.de/docs/Demand/Introduction_to_demand_modelling_in_SUMO.html</a:t>
            </a:r>
            <a:r>
              <a:rPr lang="en"/>
              <a:t> </a:t>
            </a:r>
            <a:endParaRPr/>
          </a:p>
          <a:p>
            <a:pPr indent="0" lvl="0" marL="0" rtl="0" algn="l">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3"/>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Recap: command line i Win / macOS / Linux</a:t>
            </a:r>
            <a:endParaRPr/>
          </a:p>
        </p:txBody>
      </p:sp>
      <p:sp>
        <p:nvSpPr>
          <p:cNvPr id="520" name="Google Shape;520;p33"/>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latin typeface="Courier New"/>
                <a:ea typeface="Courier New"/>
                <a:cs typeface="Courier New"/>
                <a:sym typeface="Courier New"/>
              </a:rPr>
              <a:t>cd </a:t>
            </a:r>
            <a:r>
              <a:rPr lang="en"/>
              <a:t>- change directory </a:t>
            </a:r>
            <a:endParaRPr/>
          </a:p>
          <a:p>
            <a:pPr indent="0" lvl="0" marL="0" rtl="0" algn="l">
              <a:spcBef>
                <a:spcPts val="800"/>
              </a:spcBef>
              <a:spcAft>
                <a:spcPts val="0"/>
              </a:spcAft>
              <a:buNone/>
            </a:pPr>
            <a:r>
              <a:rPr lang="en">
                <a:latin typeface="Courier New"/>
                <a:ea typeface="Courier New"/>
                <a:cs typeface="Courier New"/>
                <a:sym typeface="Courier New"/>
              </a:rPr>
              <a:t>dir </a:t>
            </a:r>
            <a:r>
              <a:rPr lang="en"/>
              <a:t>/ </a:t>
            </a:r>
            <a:r>
              <a:rPr lang="en">
                <a:latin typeface="Courier New"/>
                <a:ea typeface="Courier New"/>
                <a:cs typeface="Courier New"/>
                <a:sym typeface="Courier New"/>
              </a:rPr>
              <a:t>ls</a:t>
            </a:r>
            <a:r>
              <a:rPr lang="en"/>
              <a:t> - list files and folders in current path</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latin typeface="Courier New"/>
                <a:ea typeface="Courier New"/>
                <a:cs typeface="Courier New"/>
                <a:sym typeface="Courier New"/>
              </a:rPr>
              <a:t>where </a:t>
            </a:r>
            <a:r>
              <a:rPr lang="en"/>
              <a:t>/ </a:t>
            </a:r>
            <a:r>
              <a:rPr lang="en">
                <a:latin typeface="Courier New"/>
                <a:ea typeface="Courier New"/>
                <a:cs typeface="Courier New"/>
                <a:sym typeface="Courier New"/>
              </a:rPr>
              <a:t>which &lt;filename&gt;</a:t>
            </a:r>
            <a:r>
              <a:rPr lang="en"/>
              <a:t> - show path to the file</a:t>
            </a:r>
            <a:endParaRPr/>
          </a:p>
          <a:p>
            <a:pPr indent="-298450" lvl="0" marL="457200" rtl="0" algn="l">
              <a:spcBef>
                <a:spcPts val="800"/>
              </a:spcBef>
              <a:spcAft>
                <a:spcPts val="0"/>
              </a:spcAft>
              <a:buSzPts val="1100"/>
              <a:buChar char="●"/>
            </a:pPr>
            <a:r>
              <a:rPr lang="en"/>
              <a:t>for example python interpre</a:t>
            </a:r>
            <a:r>
              <a:rPr lang="en"/>
              <a:t>ter </a:t>
            </a:r>
            <a:r>
              <a:rPr lang="en">
                <a:latin typeface="Courier New"/>
                <a:ea typeface="Courier New"/>
                <a:cs typeface="Courier New"/>
                <a:sym typeface="Courier New"/>
              </a:rPr>
              <a:t>where python</a:t>
            </a:r>
            <a:r>
              <a:rPr lang="en"/>
              <a:t> on Win and </a:t>
            </a:r>
            <a:r>
              <a:rPr lang="en">
                <a:latin typeface="Courier New"/>
                <a:ea typeface="Courier New"/>
                <a:cs typeface="Courier New"/>
                <a:sym typeface="Courier New"/>
              </a:rPr>
              <a:t>which python</a:t>
            </a:r>
            <a:r>
              <a:rPr lang="en"/>
              <a:t> on macOS/Linux</a:t>
            </a:r>
            <a:endParaRPr/>
          </a:p>
          <a:p>
            <a:pPr indent="-298450" lvl="0" marL="457200" rtl="0" algn="l">
              <a:spcBef>
                <a:spcPts val="0"/>
              </a:spcBef>
              <a:spcAft>
                <a:spcPts val="0"/>
              </a:spcAft>
              <a:buSzPts val="1100"/>
              <a:buChar char="●"/>
            </a:pPr>
            <a:r>
              <a:rPr lang="en"/>
              <a:t>or SUMO simulator executable </a:t>
            </a:r>
            <a:r>
              <a:rPr lang="en">
                <a:latin typeface="Courier New"/>
                <a:ea typeface="Courier New"/>
                <a:cs typeface="Courier New"/>
                <a:sym typeface="Courier New"/>
              </a:rPr>
              <a:t>where sumo</a:t>
            </a:r>
            <a:r>
              <a:rPr lang="en"/>
              <a:t> on Win and </a:t>
            </a:r>
            <a:r>
              <a:rPr lang="en">
                <a:latin typeface="Courier New"/>
                <a:ea typeface="Courier New"/>
                <a:cs typeface="Courier New"/>
                <a:sym typeface="Courier New"/>
              </a:rPr>
              <a:t>which sumo</a:t>
            </a:r>
            <a:r>
              <a:rPr lang="en"/>
              <a:t> on macOS/Linux</a:t>
            </a:r>
            <a:endParaRPr/>
          </a:p>
          <a:p>
            <a:pPr indent="0" lvl="0" marL="0" rtl="0" algn="l">
              <a:spcBef>
                <a:spcPts val="800"/>
              </a:spcBef>
              <a:spcAft>
                <a:spcPts val="0"/>
              </a:spcAft>
              <a:buNone/>
            </a:pPr>
            <a:r>
              <a:rPr lang="en"/>
              <a:t>Opening / creating files with text editors (altid kan laves manuelt uden terminal)   </a:t>
            </a:r>
            <a:endParaRPr/>
          </a:p>
          <a:p>
            <a:pPr indent="-298450" lvl="0" marL="457200" rtl="0" algn="l">
              <a:spcBef>
                <a:spcPts val="800"/>
              </a:spcBef>
              <a:spcAft>
                <a:spcPts val="0"/>
              </a:spcAft>
              <a:buSzPts val="1100"/>
              <a:buChar char="●"/>
            </a:pPr>
            <a:r>
              <a:rPr lang="en"/>
              <a:t>Win: </a:t>
            </a:r>
            <a:r>
              <a:rPr lang="en">
                <a:latin typeface="Courier New"/>
                <a:ea typeface="Courier New"/>
                <a:cs typeface="Courier New"/>
                <a:sym typeface="Courier New"/>
              </a:rPr>
              <a:t>notepad somefile.txt</a:t>
            </a:r>
            <a:r>
              <a:rPr lang="en"/>
              <a:t> or </a:t>
            </a:r>
            <a:r>
              <a:rPr lang="en"/>
              <a:t>or </a:t>
            </a:r>
            <a:r>
              <a:rPr lang="en">
                <a:latin typeface="Courier New"/>
                <a:ea typeface="Courier New"/>
                <a:cs typeface="Courier New"/>
                <a:sym typeface="Courier New"/>
              </a:rPr>
              <a:t>start notepad++ somefile.txt</a:t>
            </a:r>
            <a:endParaRPr>
              <a:latin typeface="Courier New"/>
              <a:ea typeface="Courier New"/>
              <a:cs typeface="Courier New"/>
              <a:sym typeface="Courier New"/>
            </a:endParaRPr>
          </a:p>
          <a:p>
            <a:pPr indent="-298450" lvl="0" marL="457200" rtl="0" algn="l">
              <a:spcBef>
                <a:spcPts val="0"/>
              </a:spcBef>
              <a:spcAft>
                <a:spcPts val="0"/>
              </a:spcAft>
              <a:buSzPts val="1100"/>
              <a:buChar char="●"/>
            </a:pPr>
            <a:r>
              <a:rPr lang="en"/>
              <a:t>macOS/Linux </a:t>
            </a:r>
            <a:r>
              <a:rPr lang="en">
                <a:latin typeface="Courier New"/>
                <a:ea typeface="Courier New"/>
                <a:cs typeface="Courier New"/>
                <a:sym typeface="Courier New"/>
              </a:rPr>
              <a:t>nano somefile.txt</a:t>
            </a:r>
            <a:endParaRPr>
              <a:latin typeface="Courier New"/>
              <a:ea typeface="Courier New"/>
              <a:cs typeface="Courier New"/>
              <a:sym typeface="Courier New"/>
            </a:endParaRPr>
          </a:p>
          <a:p>
            <a:pPr indent="-298450" lvl="0" marL="457200" rtl="0" algn="l">
              <a:spcBef>
                <a:spcPts val="0"/>
              </a:spcBef>
              <a:spcAft>
                <a:spcPts val="0"/>
              </a:spcAft>
              <a:buSzPts val="1100"/>
              <a:buFont typeface="Courier New"/>
              <a:buChar char="●"/>
            </a:pPr>
            <a:r>
              <a:rPr lang="en"/>
              <a:t>If you got VSCode</a:t>
            </a:r>
            <a:r>
              <a:rPr lang="en">
                <a:latin typeface="Courier New"/>
                <a:ea typeface="Courier New"/>
                <a:cs typeface="Courier New"/>
                <a:sym typeface="Courier New"/>
              </a:rPr>
              <a:t> code somefile.txt</a:t>
            </a:r>
            <a:endParaRPr>
              <a:latin typeface="Courier New"/>
              <a:ea typeface="Courier New"/>
              <a:cs typeface="Courier New"/>
              <a:sym typeface="Courier New"/>
            </a:endParaRPr>
          </a:p>
        </p:txBody>
      </p:sp>
      <p:pic>
        <p:nvPicPr>
          <p:cNvPr id="521" name="Google Shape;521;p33"/>
          <p:cNvPicPr preferRelativeResize="0"/>
          <p:nvPr/>
        </p:nvPicPr>
        <p:blipFill>
          <a:blip r:embed="rId3">
            <a:alphaModFix/>
          </a:blip>
          <a:stretch>
            <a:fillRect/>
          </a:stretch>
        </p:blipFill>
        <p:spPr>
          <a:xfrm>
            <a:off x="464100" y="1827650"/>
            <a:ext cx="5402950" cy="39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4"/>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Example 1: Simple network with netedit</a:t>
            </a:r>
            <a:endParaRPr/>
          </a:p>
        </p:txBody>
      </p:sp>
      <p:sp>
        <p:nvSpPr>
          <p:cNvPr id="527" name="Google Shape;527;p34"/>
          <p:cNvSpPr txBox="1"/>
          <p:nvPr>
            <p:ph idx="1" type="body"/>
          </p:nvPr>
        </p:nvSpPr>
        <p:spPr>
          <a:xfrm>
            <a:off x="311700" y="1152475"/>
            <a:ext cx="39360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Based on </a:t>
            </a:r>
            <a:r>
              <a:rPr lang="en" u="sng">
                <a:solidFill>
                  <a:schemeClr val="hlink"/>
                </a:solidFill>
                <a:hlinkClick r:id="rId3"/>
              </a:rPr>
              <a:t>https://sumo.dlr.de/docs/Tutorials/Hello_World.html</a:t>
            </a:r>
            <a:r>
              <a:rPr lang="en"/>
              <a:t> </a:t>
            </a:r>
            <a:endParaRPr/>
          </a:p>
          <a:p>
            <a:pPr indent="0" lvl="0" marL="0" rtl="0" algn="l">
              <a:spcBef>
                <a:spcPts val="800"/>
              </a:spcBef>
              <a:spcAft>
                <a:spcPts val="0"/>
              </a:spcAft>
              <a:buNone/>
            </a:pPr>
            <a:r>
              <a:rPr lang="en">
                <a:latin typeface="Courier New"/>
                <a:ea typeface="Courier New"/>
                <a:cs typeface="Courier New"/>
                <a:sym typeface="Courier New"/>
              </a:rPr>
              <a:t>netedit </a:t>
            </a:r>
            <a:r>
              <a:rPr lang="en"/>
              <a:t>- a program to edit SUMO network files </a:t>
            </a:r>
            <a:r>
              <a:rPr lang="en">
                <a:latin typeface="Courier New"/>
                <a:ea typeface="Courier New"/>
                <a:cs typeface="Courier New"/>
                <a:sym typeface="Courier New"/>
              </a:rPr>
              <a:t>*.net.xml</a:t>
            </a:r>
            <a:endParaRPr/>
          </a:p>
          <a:p>
            <a:pPr indent="0" lvl="0" marL="0" rtl="0" algn="l">
              <a:spcBef>
                <a:spcPts val="800"/>
              </a:spcBef>
              <a:spcAft>
                <a:spcPts val="0"/>
              </a:spcAft>
              <a:buNone/>
            </a:pPr>
            <a:r>
              <a:rPr lang="en">
                <a:latin typeface="Courier New"/>
                <a:ea typeface="Courier New"/>
                <a:cs typeface="Courier New"/>
                <a:sym typeface="Courier New"/>
              </a:rPr>
              <a:t>sumo-gui</a:t>
            </a:r>
            <a:r>
              <a:rPr lang="en"/>
              <a:t> - to run and visualize simulation (GUI - guided user interface)</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rPr lang="en"/>
              <a:t>Open </a:t>
            </a:r>
            <a:r>
              <a:rPr lang="en">
                <a:latin typeface="Courier New"/>
                <a:ea typeface="Courier New"/>
                <a:cs typeface="Courier New"/>
                <a:sym typeface="Courier New"/>
              </a:rPr>
              <a:t>netedit</a:t>
            </a:r>
            <a:r>
              <a:rPr lang="en"/>
              <a:t> using the icon or using command line / terminal (remember to </a:t>
            </a:r>
            <a:r>
              <a:rPr lang="en">
                <a:latin typeface="Courier New"/>
                <a:ea typeface="Courier New"/>
                <a:cs typeface="Courier New"/>
                <a:sym typeface="Courier New"/>
              </a:rPr>
              <a:t>cd</a:t>
            </a:r>
            <a:r>
              <a:rPr lang="en"/>
              <a:t> into the correct folder)</a:t>
            </a:r>
            <a:endParaRPr/>
          </a:p>
          <a:p>
            <a:pPr indent="-298450" lvl="0" marL="457200" rtl="0" algn="l">
              <a:spcBef>
                <a:spcPts val="0"/>
              </a:spcBef>
              <a:spcAft>
                <a:spcPts val="0"/>
              </a:spcAft>
              <a:buSzPts val="1100"/>
              <a:buAutoNum type="arabicParenR"/>
            </a:pPr>
            <a:r>
              <a:rPr lang="en"/>
              <a:t>Draw nodes</a:t>
            </a:r>
            <a:endParaRPr/>
          </a:p>
          <a:p>
            <a:pPr indent="-298450" lvl="0" marL="457200" rtl="0" algn="l">
              <a:spcBef>
                <a:spcPts val="0"/>
              </a:spcBef>
              <a:spcAft>
                <a:spcPts val="0"/>
              </a:spcAft>
              <a:buSzPts val="1100"/>
              <a:buAutoNum type="arabicParenR"/>
            </a:pPr>
            <a:r>
              <a:rPr lang="en"/>
              <a:t>Inspect nodes and edges, change node names to 0,1,2… and edge names to 0to1, 1to2, …</a:t>
            </a:r>
            <a:endParaRPr/>
          </a:p>
          <a:p>
            <a:pPr indent="-298450" lvl="0" marL="457200" rtl="0" algn="l">
              <a:spcBef>
                <a:spcPts val="0"/>
              </a:spcBef>
              <a:spcAft>
                <a:spcPts val="0"/>
              </a:spcAft>
              <a:buSzPts val="1100"/>
              <a:buAutoNum type="arabicParenR"/>
            </a:pPr>
            <a:r>
              <a:rPr lang="en"/>
              <a:t>Save network</a:t>
            </a:r>
            <a:endParaRPr/>
          </a:p>
        </p:txBody>
      </p:sp>
      <p:pic>
        <p:nvPicPr>
          <p:cNvPr id="528" name="Google Shape;528;p34"/>
          <p:cNvPicPr preferRelativeResize="0"/>
          <p:nvPr/>
        </p:nvPicPr>
        <p:blipFill>
          <a:blip r:embed="rId4">
            <a:alphaModFix/>
          </a:blip>
          <a:stretch>
            <a:fillRect/>
          </a:stretch>
        </p:blipFill>
        <p:spPr>
          <a:xfrm>
            <a:off x="4827650" y="1383494"/>
            <a:ext cx="3735576" cy="915775"/>
          </a:xfrm>
          <a:prstGeom prst="rect">
            <a:avLst/>
          </a:prstGeom>
          <a:noFill/>
          <a:ln>
            <a:noFill/>
          </a:ln>
        </p:spPr>
      </p:pic>
      <p:pic>
        <p:nvPicPr>
          <p:cNvPr id="529" name="Google Shape;529;p34"/>
          <p:cNvPicPr preferRelativeResize="0"/>
          <p:nvPr/>
        </p:nvPicPr>
        <p:blipFill>
          <a:blip r:embed="rId5">
            <a:alphaModFix/>
          </a:blip>
          <a:stretch>
            <a:fillRect/>
          </a:stretch>
        </p:blipFill>
        <p:spPr>
          <a:xfrm>
            <a:off x="4827650" y="2456000"/>
            <a:ext cx="3735575" cy="18889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ph type="title"/>
          </p:nvPr>
        </p:nvSpPr>
        <p:spPr>
          <a:xfrm>
            <a:off x="311700" y="-1217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Example 1: Routes</a:t>
            </a:r>
            <a:endParaRPr/>
          </a:p>
        </p:txBody>
      </p:sp>
      <p:sp>
        <p:nvSpPr>
          <p:cNvPr id="535" name="Google Shape;535;p35"/>
          <p:cNvSpPr txBox="1"/>
          <p:nvPr>
            <p:ph idx="1" type="body"/>
          </p:nvPr>
        </p:nvSpPr>
        <p:spPr>
          <a:xfrm>
            <a:off x="311700" y="739625"/>
            <a:ext cx="4098600" cy="38292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rPr lang="en"/>
              <a:t>Switch to Demand window (can use F3)</a:t>
            </a:r>
            <a:endParaRPr/>
          </a:p>
          <a:p>
            <a:pPr indent="-298450" lvl="0" marL="457200" rtl="0" algn="l">
              <a:spcBef>
                <a:spcPts val="0"/>
              </a:spcBef>
              <a:spcAft>
                <a:spcPts val="0"/>
              </a:spcAft>
              <a:buSzPts val="1100"/>
              <a:buAutoNum type="arabicParenR"/>
            </a:pPr>
            <a:r>
              <a:rPr lang="en"/>
              <a:t>Press on routes icon (alternatively press R or Edit-&gt; Route Mode) and pick edges</a:t>
            </a:r>
            <a:endParaRPr/>
          </a:p>
          <a:p>
            <a:pPr indent="-298450" lvl="0" marL="457200" rtl="0" algn="l">
              <a:spcBef>
                <a:spcPts val="0"/>
              </a:spcBef>
              <a:spcAft>
                <a:spcPts val="0"/>
              </a:spcAft>
              <a:buSzPts val="1100"/>
              <a:buAutoNum type="arabicParenR"/>
            </a:pPr>
            <a:r>
              <a:rPr lang="en"/>
              <a:t>Press on vehicles icon (alternatively press V or Edit-&gt; Vehicles Mode) and pick edges</a:t>
            </a:r>
            <a:endParaRPr/>
          </a:p>
          <a:p>
            <a:pPr indent="-298450" lvl="0" marL="457200" rtl="0" algn="l">
              <a:spcBef>
                <a:spcPts val="0"/>
              </a:spcBef>
              <a:spcAft>
                <a:spcPts val="0"/>
              </a:spcAft>
              <a:buSzPts val="1100"/>
              <a:buAutoNum type="arabicParenR"/>
            </a:pPr>
            <a:r>
              <a:rPr lang="en"/>
              <a:t>Save demand file &gt; Demand Elements &gt; Save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sort of vehicle are we simulating, and what is the underlying car following model?</a:t>
            </a:r>
            <a:endParaRPr/>
          </a:p>
          <a:p>
            <a:pPr indent="0" lvl="0" marL="0" rtl="0" algn="l">
              <a:spcBef>
                <a:spcPts val="0"/>
              </a:spcBef>
              <a:spcAft>
                <a:spcPts val="0"/>
              </a:spcAft>
              <a:buNone/>
            </a:pPr>
            <a:r>
              <a:rPr lang="en" u="sng">
                <a:solidFill>
                  <a:schemeClr val="hlink"/>
                </a:solidFill>
                <a:hlinkClick r:id="rId3"/>
              </a:rPr>
              <a:t>https://sumo.dlr.de/docs/Vehicle_Type_Parameter_Defaults.html</a:t>
            </a:r>
            <a:r>
              <a:rPr lang="en"/>
              <a:t> </a:t>
            </a:r>
            <a:endParaRPr/>
          </a:p>
          <a:p>
            <a:pPr indent="0" lvl="0" marL="0" rtl="0" algn="l">
              <a:spcBef>
                <a:spcPts val="0"/>
              </a:spcBef>
              <a:spcAft>
                <a:spcPts val="0"/>
              </a:spcAft>
              <a:buNone/>
            </a:pPr>
            <a:r>
              <a:rPr lang="en" u="sng">
                <a:solidFill>
                  <a:schemeClr val="hlink"/>
                </a:solidFill>
                <a:hlinkClick r:id="rId4"/>
              </a:rPr>
              <a:t>https://sumo.dlr.de/docs/Definition_of_Vehicles%2C_Vehicle_Types%2C_and_Routes.html#car-following_models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Simulation in sumo-gui</a:t>
            </a:r>
            <a:endParaRPr/>
          </a:p>
          <a:p>
            <a:pPr indent="-298450" lvl="0" marL="457200" rtl="0" algn="l">
              <a:spcBef>
                <a:spcPts val="0"/>
              </a:spcBef>
              <a:spcAft>
                <a:spcPts val="0"/>
              </a:spcAft>
              <a:buSzPts val="1100"/>
              <a:buAutoNum type="arabicParenR"/>
            </a:pPr>
            <a:r>
              <a:rPr lang="en"/>
              <a:t>In </a:t>
            </a:r>
            <a:r>
              <a:rPr lang="en">
                <a:latin typeface="Courier New"/>
                <a:ea typeface="Courier New"/>
                <a:cs typeface="Courier New"/>
                <a:sym typeface="Courier New"/>
              </a:rPr>
              <a:t>netedit</a:t>
            </a:r>
            <a:r>
              <a:rPr lang="en"/>
              <a:t> Edit &gt; Open in </a:t>
            </a:r>
            <a:r>
              <a:rPr lang="en">
                <a:latin typeface="Courier New"/>
                <a:ea typeface="Courier New"/>
                <a:cs typeface="Courier New"/>
                <a:sym typeface="Courier New"/>
              </a:rPr>
              <a:t>sumo-gui</a:t>
            </a:r>
            <a:endParaRPr>
              <a:latin typeface="Courier New"/>
              <a:ea typeface="Courier New"/>
              <a:cs typeface="Courier New"/>
              <a:sym typeface="Courier New"/>
            </a:endParaRPr>
          </a:p>
          <a:p>
            <a:pPr indent="-298450" lvl="0" marL="457200" rtl="0" algn="l">
              <a:spcBef>
                <a:spcPts val="0"/>
              </a:spcBef>
              <a:spcAft>
                <a:spcPts val="0"/>
              </a:spcAft>
              <a:buSzPts val="1100"/>
              <a:buAutoNum type="arabicParenR"/>
            </a:pPr>
            <a:r>
              <a:rPr lang="en"/>
              <a:t>Set</a:t>
            </a:r>
            <a:r>
              <a:rPr lang="en"/>
              <a:t> delay in sumo-gui to a bigger value and simulate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else can we do with </a:t>
            </a:r>
            <a:r>
              <a:rPr lang="en">
                <a:latin typeface="Courier New"/>
                <a:ea typeface="Courier New"/>
                <a:cs typeface="Courier New"/>
                <a:sym typeface="Courier New"/>
              </a:rPr>
              <a:t>sumo-gui </a:t>
            </a:r>
            <a:r>
              <a:rPr lang="en"/>
              <a:t>find in SUMO docs:</a:t>
            </a:r>
            <a:endParaRPr/>
          </a:p>
          <a:p>
            <a:pPr indent="0" lvl="0" marL="0" rtl="0" algn="l">
              <a:spcBef>
                <a:spcPts val="0"/>
              </a:spcBef>
              <a:spcAft>
                <a:spcPts val="0"/>
              </a:spcAft>
              <a:buNone/>
            </a:pPr>
            <a:r>
              <a:rPr lang="en" u="sng">
                <a:solidFill>
                  <a:schemeClr val="hlink"/>
                </a:solidFill>
                <a:hlinkClick r:id="rId5"/>
              </a:rPr>
              <a:t>https://sumo.dlr.de/docs/sumo-gui.html</a:t>
            </a:r>
            <a:r>
              <a:rPr lang="en"/>
              <a:t> </a:t>
            </a:r>
            <a:endParaRPr/>
          </a:p>
        </p:txBody>
      </p:sp>
      <p:pic>
        <p:nvPicPr>
          <p:cNvPr id="536" name="Google Shape;536;p35"/>
          <p:cNvPicPr preferRelativeResize="0"/>
          <p:nvPr/>
        </p:nvPicPr>
        <p:blipFill>
          <a:blip r:embed="rId6">
            <a:alphaModFix/>
          </a:blip>
          <a:stretch>
            <a:fillRect/>
          </a:stretch>
        </p:blipFill>
        <p:spPr>
          <a:xfrm>
            <a:off x="4493993" y="739622"/>
            <a:ext cx="2187620" cy="290475"/>
          </a:xfrm>
          <a:prstGeom prst="rect">
            <a:avLst/>
          </a:prstGeom>
          <a:noFill/>
          <a:ln>
            <a:noFill/>
          </a:ln>
        </p:spPr>
      </p:pic>
      <p:sp>
        <p:nvSpPr>
          <p:cNvPr id="537" name="Google Shape;537;p35"/>
          <p:cNvSpPr txBox="1"/>
          <p:nvPr/>
        </p:nvSpPr>
        <p:spPr>
          <a:xfrm>
            <a:off x="7017750" y="684625"/>
            <a:ext cx="1527900" cy="40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pick edges</a:t>
            </a:r>
            <a:endParaRPr/>
          </a:p>
        </p:txBody>
      </p:sp>
      <p:pic>
        <p:nvPicPr>
          <p:cNvPr id="538" name="Google Shape;538;p35"/>
          <p:cNvPicPr preferRelativeResize="0"/>
          <p:nvPr/>
        </p:nvPicPr>
        <p:blipFill>
          <a:blip r:embed="rId7">
            <a:alphaModFix/>
          </a:blip>
          <a:stretch>
            <a:fillRect/>
          </a:stretch>
        </p:blipFill>
        <p:spPr>
          <a:xfrm>
            <a:off x="4461959" y="1392825"/>
            <a:ext cx="4526167" cy="1791900"/>
          </a:xfrm>
          <a:prstGeom prst="rect">
            <a:avLst/>
          </a:prstGeom>
          <a:noFill/>
          <a:ln>
            <a:noFill/>
          </a:ln>
        </p:spPr>
      </p:pic>
      <p:sp>
        <p:nvSpPr>
          <p:cNvPr id="539" name="Google Shape;539;p35"/>
          <p:cNvSpPr/>
          <p:nvPr/>
        </p:nvSpPr>
        <p:spPr>
          <a:xfrm>
            <a:off x="4470775" y="2518825"/>
            <a:ext cx="910200" cy="9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35"/>
          <p:cNvPicPr preferRelativeResize="0"/>
          <p:nvPr/>
        </p:nvPicPr>
        <p:blipFill>
          <a:blip r:embed="rId8">
            <a:alphaModFix/>
          </a:blip>
          <a:stretch>
            <a:fillRect/>
          </a:stretch>
        </p:blipFill>
        <p:spPr>
          <a:xfrm>
            <a:off x="4461938" y="3427125"/>
            <a:ext cx="2725187" cy="261200"/>
          </a:xfrm>
          <a:prstGeom prst="rect">
            <a:avLst/>
          </a:prstGeom>
          <a:noFill/>
          <a:ln>
            <a:noFill/>
          </a:ln>
        </p:spPr>
      </p:pic>
      <p:pic>
        <p:nvPicPr>
          <p:cNvPr id="541" name="Google Shape;541;p35"/>
          <p:cNvPicPr preferRelativeResize="0"/>
          <p:nvPr/>
        </p:nvPicPr>
        <p:blipFill>
          <a:blip r:embed="rId9">
            <a:alphaModFix/>
          </a:blip>
          <a:stretch>
            <a:fillRect/>
          </a:stretch>
        </p:blipFill>
        <p:spPr>
          <a:xfrm>
            <a:off x="7265875" y="3427125"/>
            <a:ext cx="1682850" cy="1026125"/>
          </a:xfrm>
          <a:prstGeom prst="rect">
            <a:avLst/>
          </a:prstGeom>
          <a:noFill/>
          <a:ln>
            <a:noFill/>
          </a:ln>
        </p:spPr>
      </p:pic>
      <p:pic>
        <p:nvPicPr>
          <p:cNvPr id="542" name="Google Shape;542;p35"/>
          <p:cNvPicPr preferRelativeResize="0"/>
          <p:nvPr/>
        </p:nvPicPr>
        <p:blipFill>
          <a:blip r:embed="rId10">
            <a:alphaModFix/>
          </a:blip>
          <a:stretch>
            <a:fillRect/>
          </a:stretch>
        </p:blipFill>
        <p:spPr>
          <a:xfrm>
            <a:off x="5073300" y="4773275"/>
            <a:ext cx="3951631" cy="2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6"/>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SUMO xml files</a:t>
            </a:r>
            <a:endParaRPr/>
          </a:p>
        </p:txBody>
      </p:sp>
      <p:sp>
        <p:nvSpPr>
          <p:cNvPr id="548" name="Google Shape;548;p36"/>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XML - (Extensible Markup Language) defines rules to encode some data that is both human readable and easy to process by a computer. In SUMO all inputs and outputs are </a:t>
            </a:r>
            <a:r>
              <a:rPr lang="en">
                <a:latin typeface="Courier New"/>
                <a:ea typeface="Courier New"/>
                <a:cs typeface="Courier New"/>
                <a:sym typeface="Courier New"/>
              </a:rPr>
              <a:t>*.xml</a:t>
            </a:r>
            <a:r>
              <a:rPr lang="en"/>
              <a:t> format.</a:t>
            </a:r>
            <a:endParaRPr/>
          </a:p>
          <a:p>
            <a:pPr indent="0" lvl="0" marL="0" rtl="0" algn="l">
              <a:spcBef>
                <a:spcPts val="800"/>
              </a:spcBef>
              <a:spcAft>
                <a:spcPts val="0"/>
              </a:spcAft>
              <a:buNone/>
            </a:pPr>
            <a:r>
              <a:rPr lang="en"/>
              <a:t>Tags</a:t>
            </a:r>
            <a:endParaRPr/>
          </a:p>
          <a:p>
            <a:pPr indent="-298450" lvl="0" marL="457200" rtl="0" algn="l">
              <a:lnSpc>
                <a:spcPct val="115000"/>
              </a:lnSpc>
              <a:spcBef>
                <a:spcPts val="1200"/>
              </a:spcBef>
              <a:spcAft>
                <a:spcPts val="0"/>
              </a:spcAft>
              <a:buSzPts val="1100"/>
              <a:buChar char="●"/>
            </a:pPr>
            <a:r>
              <a:rPr i="1" lang="en"/>
              <a:t>start-tag</a:t>
            </a:r>
            <a:r>
              <a:rPr lang="en"/>
              <a:t>, such as </a:t>
            </a:r>
            <a:r>
              <a:rPr lang="en">
                <a:latin typeface="Courier New"/>
                <a:ea typeface="Courier New"/>
                <a:cs typeface="Courier New"/>
                <a:sym typeface="Courier New"/>
              </a:rPr>
              <a:t>&lt;container-name&gt;</a:t>
            </a:r>
            <a:endParaRPr>
              <a:latin typeface="Courier New"/>
              <a:ea typeface="Courier New"/>
              <a:cs typeface="Courier New"/>
              <a:sym typeface="Courier New"/>
            </a:endParaRPr>
          </a:p>
          <a:p>
            <a:pPr indent="-298450" lvl="0" marL="457200" rtl="0" algn="l">
              <a:lnSpc>
                <a:spcPct val="115000"/>
              </a:lnSpc>
              <a:spcBef>
                <a:spcPts val="0"/>
              </a:spcBef>
              <a:spcAft>
                <a:spcPts val="0"/>
              </a:spcAft>
              <a:buSzPts val="1100"/>
              <a:buChar char="●"/>
            </a:pPr>
            <a:r>
              <a:rPr i="1" lang="en"/>
              <a:t>end-tag</a:t>
            </a:r>
            <a:r>
              <a:rPr lang="en"/>
              <a:t>, such as </a:t>
            </a:r>
            <a:r>
              <a:rPr lang="en">
                <a:latin typeface="Courier New"/>
                <a:ea typeface="Courier New"/>
                <a:cs typeface="Courier New"/>
                <a:sym typeface="Courier New"/>
              </a:rPr>
              <a:t>&lt;/container-name&gt;</a:t>
            </a:r>
            <a:endParaRPr>
              <a:latin typeface="Courier New"/>
              <a:ea typeface="Courier New"/>
              <a:cs typeface="Courier New"/>
              <a:sym typeface="Courier New"/>
            </a:endParaRPr>
          </a:p>
          <a:p>
            <a:pPr indent="-298450" lvl="0" marL="457200" rtl="0" algn="l">
              <a:lnSpc>
                <a:spcPct val="115000"/>
              </a:lnSpc>
              <a:spcBef>
                <a:spcPts val="0"/>
              </a:spcBef>
              <a:spcAft>
                <a:spcPts val="0"/>
              </a:spcAft>
              <a:buSzPts val="1100"/>
              <a:buChar char="●"/>
            </a:pPr>
            <a:r>
              <a:rPr i="1" lang="en"/>
              <a:t>element tag</a:t>
            </a:r>
            <a:r>
              <a:rPr lang="en"/>
              <a:t>, such as </a:t>
            </a:r>
            <a:r>
              <a:rPr lang="en">
                <a:latin typeface="Courier New"/>
                <a:ea typeface="Courier New"/>
                <a:cs typeface="Courier New"/>
                <a:sym typeface="Courier New"/>
              </a:rPr>
              <a:t>&lt;element-name parameter1=”something” parameter2=”nothing” parameter3=”42” /&gt;</a:t>
            </a:r>
            <a:endParaRPr>
              <a:latin typeface="Courier New"/>
              <a:ea typeface="Courier New"/>
              <a:cs typeface="Courier New"/>
              <a:sym typeface="Courier New"/>
            </a:endParaRPr>
          </a:p>
          <a:p>
            <a:pPr indent="0" lvl="0" marL="0" rtl="0" algn="l">
              <a:spcBef>
                <a:spcPts val="1200"/>
              </a:spcBef>
              <a:spcAft>
                <a:spcPts val="0"/>
              </a:spcAft>
              <a:buNone/>
            </a:pPr>
            <a:r>
              <a:rPr lang="en"/>
              <a:t>Example: </a:t>
            </a:r>
            <a:r>
              <a:rPr lang="en">
                <a:latin typeface="Courier New"/>
                <a:ea typeface="Courier New"/>
                <a:cs typeface="Courier New"/>
                <a:sym typeface="Courier New"/>
              </a:rPr>
              <a:t>my_nodes.nod.xml</a:t>
            </a:r>
            <a:endParaRPr>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&lt;nodes&gt;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id="0" x="-100.0" y="-100.0"/&gt;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id="1" x="0.0" y="0.0"/&gt;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id="2" x="+100.0" y="100.0"/&gt;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id="3" x="+400.0" y="200.0"/&gt;</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&lt;/nodes&gt;</a:t>
            </a:r>
            <a:endParaRPr sz="1000">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549" name="Google Shape;549;p36"/>
          <p:cNvPicPr preferRelativeResize="0"/>
          <p:nvPr/>
        </p:nvPicPr>
        <p:blipFill>
          <a:blip r:embed="rId3">
            <a:alphaModFix/>
          </a:blip>
          <a:stretch>
            <a:fillRect/>
          </a:stretch>
        </p:blipFill>
        <p:spPr>
          <a:xfrm>
            <a:off x="6133400" y="3221773"/>
            <a:ext cx="2748451" cy="1389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7"/>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Example 2</a:t>
            </a:r>
            <a:endParaRPr/>
          </a:p>
        </p:txBody>
      </p:sp>
      <p:sp>
        <p:nvSpPr>
          <p:cNvPr id="555" name="Google Shape;555;p37"/>
          <p:cNvSpPr txBox="1"/>
          <p:nvPr>
            <p:ph idx="1" type="body"/>
          </p:nvPr>
        </p:nvSpPr>
        <p:spPr>
          <a:xfrm>
            <a:off x="311700" y="1152475"/>
            <a:ext cx="3805800" cy="34428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rPr lang="en"/>
              <a:t>Let`s compose the same model, but now manually, based on this doc:</a:t>
            </a:r>
            <a:endParaRPr/>
          </a:p>
          <a:p>
            <a:pPr indent="0" lvl="0" marL="0" rtl="0" algn="l">
              <a:spcBef>
                <a:spcPts val="0"/>
              </a:spcBef>
              <a:spcAft>
                <a:spcPts val="0"/>
              </a:spcAft>
              <a:buNone/>
            </a:pPr>
            <a:r>
              <a:rPr lang="en" u="sng">
                <a:solidFill>
                  <a:schemeClr val="hlink"/>
                </a:solidFill>
                <a:hlinkClick r:id="rId3"/>
              </a:rPr>
              <a:t>https://sumo.dlr.de/docs/Networks/PlainXML.html</a:t>
            </a:r>
            <a:r>
              <a:rPr lang="en"/>
              <a:t> </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t>Network</a:t>
            </a:r>
            <a:endParaRPr/>
          </a:p>
          <a:p>
            <a:pPr indent="-298450" lvl="0" marL="457200" rtl="0" algn="l">
              <a:spcBef>
                <a:spcPts val="0"/>
              </a:spcBef>
              <a:spcAft>
                <a:spcPts val="0"/>
              </a:spcAft>
              <a:buSzPts val="1100"/>
              <a:buAutoNum type="arabicParenR"/>
            </a:pPr>
            <a:r>
              <a:rPr lang="en"/>
              <a:t>Node file - </a:t>
            </a:r>
            <a:r>
              <a:rPr lang="en">
                <a:latin typeface="Courier New"/>
                <a:ea typeface="Courier New"/>
                <a:cs typeface="Courier New"/>
                <a:sym typeface="Courier New"/>
              </a:rPr>
              <a:t>*.nod.xml</a:t>
            </a:r>
            <a:r>
              <a:rPr lang="en"/>
              <a:t> describes networks node positions</a:t>
            </a:r>
            <a:endParaRPr/>
          </a:p>
          <a:p>
            <a:pPr indent="-298450" lvl="0" marL="457200" rtl="0" algn="l">
              <a:spcBef>
                <a:spcPts val="0"/>
              </a:spcBef>
              <a:spcAft>
                <a:spcPts val="0"/>
              </a:spcAft>
              <a:buSzPts val="1100"/>
              <a:buAutoNum type="arabicParenR"/>
            </a:pPr>
            <a:r>
              <a:rPr lang="en"/>
              <a:t>Edge file - </a:t>
            </a:r>
            <a:r>
              <a:rPr lang="en">
                <a:latin typeface="Courier New"/>
                <a:ea typeface="Courier New"/>
                <a:cs typeface="Courier New"/>
                <a:sym typeface="Courier New"/>
              </a:rPr>
              <a:t>*.edg.xml</a:t>
            </a:r>
            <a:r>
              <a:rPr lang="en"/>
              <a:t> describes connectivity between nodes</a:t>
            </a:r>
            <a:endParaRPr/>
          </a:p>
          <a:p>
            <a:pPr indent="-298450" lvl="0" marL="457200" rtl="0" algn="l">
              <a:spcBef>
                <a:spcPts val="0"/>
              </a:spcBef>
              <a:spcAft>
                <a:spcPts val="0"/>
              </a:spcAft>
              <a:buSzPts val="1100"/>
              <a:buAutoNum type="arabicParenR"/>
            </a:pPr>
            <a:r>
              <a:rPr lang="en"/>
              <a:t>Edge type file </a:t>
            </a:r>
            <a:r>
              <a:rPr lang="en">
                <a:latin typeface="Courier New"/>
                <a:ea typeface="Courier New"/>
                <a:cs typeface="Courier New"/>
                <a:sym typeface="Courier New"/>
              </a:rPr>
              <a:t>*.type.xml</a:t>
            </a:r>
            <a:r>
              <a:rPr lang="en"/>
              <a:t> describes edge properties (speed, lane count, etc)</a:t>
            </a:r>
            <a:endParaRPr/>
          </a:p>
          <a:p>
            <a:pPr indent="-298450" lvl="0" marL="457200" rtl="0" algn="l">
              <a:spcBef>
                <a:spcPts val="0"/>
              </a:spcBef>
              <a:spcAft>
                <a:spcPts val="0"/>
              </a:spcAft>
              <a:buSzPts val="1100"/>
              <a:buAutoNum type="arabicParenR"/>
            </a:pPr>
            <a:r>
              <a:rPr lang="en"/>
              <a:t>Network </a:t>
            </a:r>
            <a:r>
              <a:rPr lang="en">
                <a:latin typeface="Courier New"/>
                <a:ea typeface="Courier New"/>
                <a:cs typeface="Courier New"/>
                <a:sym typeface="Courier New"/>
              </a:rPr>
              <a:t>*.net.xml</a:t>
            </a:r>
            <a:r>
              <a:rPr lang="en"/>
              <a:t> file is build with </a:t>
            </a:r>
            <a:r>
              <a:rPr lang="en">
                <a:latin typeface="Courier New"/>
                <a:ea typeface="Courier New"/>
                <a:cs typeface="Courier New"/>
                <a:sym typeface="Courier New"/>
              </a:rPr>
              <a:t>netconvert</a:t>
            </a:r>
            <a:r>
              <a:rPr lang="en"/>
              <a:t> from 1 + 2 + 3</a:t>
            </a:r>
            <a:endParaRPr/>
          </a:p>
          <a:p>
            <a:pPr indent="0" lvl="0" marL="0" rtl="0" algn="l">
              <a:spcBef>
                <a:spcPts val="0"/>
              </a:spcBef>
              <a:spcAft>
                <a:spcPts val="0"/>
              </a:spcAft>
              <a:buNone/>
            </a:pPr>
            <a:r>
              <a:rPr lang="en"/>
              <a:t>Routes</a:t>
            </a:r>
            <a:endParaRPr/>
          </a:p>
          <a:p>
            <a:pPr indent="457200" lvl="0" marL="0" rtl="0" algn="l">
              <a:spcBef>
                <a:spcPts val="0"/>
              </a:spcBef>
              <a:spcAft>
                <a:spcPts val="0"/>
              </a:spcAft>
              <a:buNone/>
            </a:pPr>
            <a:r>
              <a:rPr lang="en"/>
              <a:t>Route file - </a:t>
            </a:r>
            <a:r>
              <a:rPr lang="en">
                <a:latin typeface="Courier New"/>
                <a:ea typeface="Courier New"/>
                <a:cs typeface="Courier New"/>
                <a:sym typeface="Courier New"/>
              </a:rPr>
              <a:t>*.rou.xml </a:t>
            </a:r>
            <a:r>
              <a:rPr lang="en"/>
              <a:t>describes routes and vehicles  </a:t>
            </a:r>
            <a:endParaRPr>
              <a:latin typeface="Courier New"/>
              <a:ea typeface="Courier New"/>
              <a:cs typeface="Courier New"/>
              <a:sym typeface="Courier New"/>
            </a:endParaRPr>
          </a:p>
        </p:txBody>
      </p:sp>
      <p:sp>
        <p:nvSpPr>
          <p:cNvPr id="556" name="Google Shape;556;p37"/>
          <p:cNvSpPr txBox="1"/>
          <p:nvPr/>
        </p:nvSpPr>
        <p:spPr>
          <a:xfrm>
            <a:off x="6005375" y="2380525"/>
            <a:ext cx="11499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*.net.xml</a:t>
            </a:r>
            <a:endParaRPr>
              <a:latin typeface="Courier New"/>
              <a:ea typeface="Courier New"/>
              <a:cs typeface="Courier New"/>
              <a:sym typeface="Courier New"/>
            </a:endParaRPr>
          </a:p>
        </p:txBody>
      </p:sp>
      <p:sp>
        <p:nvSpPr>
          <p:cNvPr id="557" name="Google Shape;557;p37"/>
          <p:cNvSpPr txBox="1"/>
          <p:nvPr/>
        </p:nvSpPr>
        <p:spPr>
          <a:xfrm>
            <a:off x="7388425" y="1335625"/>
            <a:ext cx="1288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*.type.xml</a:t>
            </a:r>
            <a:endParaRPr>
              <a:latin typeface="Courier New"/>
              <a:ea typeface="Courier New"/>
              <a:cs typeface="Courier New"/>
              <a:sym typeface="Courier New"/>
            </a:endParaRPr>
          </a:p>
        </p:txBody>
      </p:sp>
      <p:sp>
        <p:nvSpPr>
          <p:cNvPr id="558" name="Google Shape;558;p37"/>
          <p:cNvSpPr txBox="1"/>
          <p:nvPr/>
        </p:nvSpPr>
        <p:spPr>
          <a:xfrm>
            <a:off x="5931877" y="1335625"/>
            <a:ext cx="1223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*.edg.xml</a:t>
            </a:r>
            <a:endParaRPr>
              <a:latin typeface="Courier New"/>
              <a:ea typeface="Courier New"/>
              <a:cs typeface="Courier New"/>
              <a:sym typeface="Courier New"/>
            </a:endParaRPr>
          </a:p>
        </p:txBody>
      </p:sp>
      <p:sp>
        <p:nvSpPr>
          <p:cNvPr id="559" name="Google Shape;559;p37"/>
          <p:cNvSpPr txBox="1"/>
          <p:nvPr/>
        </p:nvSpPr>
        <p:spPr>
          <a:xfrm>
            <a:off x="4475300" y="1335625"/>
            <a:ext cx="1223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*.nod.xml</a:t>
            </a:r>
            <a:endParaRPr>
              <a:latin typeface="Courier New"/>
              <a:ea typeface="Courier New"/>
              <a:cs typeface="Courier New"/>
              <a:sym typeface="Courier New"/>
            </a:endParaRPr>
          </a:p>
        </p:txBody>
      </p:sp>
      <p:cxnSp>
        <p:nvCxnSpPr>
          <p:cNvPr id="560" name="Google Shape;560;p37"/>
          <p:cNvCxnSpPr>
            <a:stCxn id="559" idx="2"/>
            <a:endCxn id="556" idx="0"/>
          </p:cNvCxnSpPr>
          <p:nvPr/>
        </p:nvCxnSpPr>
        <p:spPr>
          <a:xfrm>
            <a:off x="5087000" y="1693225"/>
            <a:ext cx="1493400" cy="6873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37"/>
          <p:cNvCxnSpPr>
            <a:stCxn id="557" idx="2"/>
            <a:endCxn id="556" idx="0"/>
          </p:cNvCxnSpPr>
          <p:nvPr/>
        </p:nvCxnSpPr>
        <p:spPr>
          <a:xfrm flipH="1">
            <a:off x="6580225" y="1693225"/>
            <a:ext cx="1452300" cy="68730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37"/>
          <p:cNvCxnSpPr>
            <a:stCxn id="558" idx="2"/>
            <a:endCxn id="556" idx="0"/>
          </p:cNvCxnSpPr>
          <p:nvPr/>
        </p:nvCxnSpPr>
        <p:spPr>
          <a:xfrm>
            <a:off x="6543577" y="1693225"/>
            <a:ext cx="36600" cy="687300"/>
          </a:xfrm>
          <a:prstGeom prst="straightConnector1">
            <a:avLst/>
          </a:prstGeom>
          <a:noFill/>
          <a:ln cap="flat" cmpd="sng" w="9525">
            <a:solidFill>
              <a:schemeClr val="dk2"/>
            </a:solidFill>
            <a:prstDash val="solid"/>
            <a:round/>
            <a:headEnd len="med" w="med" type="none"/>
            <a:tailEnd len="med" w="med" type="triangle"/>
          </a:ln>
        </p:spPr>
      </p:cxnSp>
      <p:sp>
        <p:nvSpPr>
          <p:cNvPr id="563" name="Google Shape;563;p37"/>
          <p:cNvSpPr txBox="1"/>
          <p:nvPr/>
        </p:nvSpPr>
        <p:spPr>
          <a:xfrm>
            <a:off x="7535425" y="2380525"/>
            <a:ext cx="11499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*.rou.xml</a:t>
            </a:r>
            <a:endParaRPr>
              <a:latin typeface="Courier New"/>
              <a:ea typeface="Courier New"/>
              <a:cs typeface="Courier New"/>
              <a:sym typeface="Courier New"/>
            </a:endParaRPr>
          </a:p>
        </p:txBody>
      </p:sp>
      <p:sp>
        <p:nvSpPr>
          <p:cNvPr id="564" name="Google Shape;564;p37"/>
          <p:cNvSpPr txBox="1"/>
          <p:nvPr/>
        </p:nvSpPr>
        <p:spPr>
          <a:xfrm>
            <a:off x="6432025" y="3690025"/>
            <a:ext cx="1874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sumo / sumo-gui</a:t>
            </a:r>
            <a:endParaRPr>
              <a:latin typeface="Courier New"/>
              <a:ea typeface="Courier New"/>
              <a:cs typeface="Courier New"/>
              <a:sym typeface="Courier New"/>
            </a:endParaRPr>
          </a:p>
        </p:txBody>
      </p:sp>
      <p:cxnSp>
        <p:nvCxnSpPr>
          <p:cNvPr id="565" name="Google Shape;565;p37"/>
          <p:cNvCxnSpPr>
            <a:stCxn id="556" idx="2"/>
          </p:cNvCxnSpPr>
          <p:nvPr/>
        </p:nvCxnSpPr>
        <p:spPr>
          <a:xfrm>
            <a:off x="6580325" y="2738125"/>
            <a:ext cx="0" cy="9519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37"/>
          <p:cNvCxnSpPr>
            <a:stCxn id="563" idx="2"/>
          </p:cNvCxnSpPr>
          <p:nvPr/>
        </p:nvCxnSpPr>
        <p:spPr>
          <a:xfrm>
            <a:off x="8110375" y="2738125"/>
            <a:ext cx="0" cy="95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8"/>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3 Files to build *.net.xml</a:t>
            </a:r>
            <a:endParaRPr/>
          </a:p>
        </p:txBody>
      </p:sp>
      <p:sp>
        <p:nvSpPr>
          <p:cNvPr id="572" name="Google Shape;572;p38"/>
          <p:cNvSpPr txBox="1"/>
          <p:nvPr>
            <p:ph idx="1" type="body"/>
          </p:nvPr>
        </p:nvSpPr>
        <p:spPr>
          <a:xfrm>
            <a:off x="311700" y="1152475"/>
            <a:ext cx="4104900" cy="35853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In *.nod.xml</a:t>
            </a:r>
            <a:endParaRPr sz="10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&lt;nodes&gt;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id="0" x="-1000.0" y="-1000.0"/&gt;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id="1" x="0.0" y="-100.0"/</a:t>
            </a:r>
            <a:r>
              <a:rPr lang="en" sz="1000">
                <a:latin typeface="Courier New"/>
                <a:ea typeface="Courier New"/>
                <a:cs typeface="Courier New"/>
                <a:sym typeface="Courier New"/>
              </a:rPr>
              <a:t>&gt;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id="2" x="+1000.0" y="800.0"/&gt;</a:t>
            </a:r>
            <a:endParaRPr sz="1000">
              <a:latin typeface="Courier New"/>
              <a:ea typeface="Courier New"/>
              <a:cs typeface="Courier New"/>
              <a:sym typeface="Courier New"/>
            </a:endParaRPr>
          </a:p>
          <a:p>
            <a:pPr indent="0" lvl="0" marL="13970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&lt;node id="3" x="+2000.0" y="1500.0"/&gt;</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&lt;/nodes&gt;</a:t>
            </a:r>
            <a:endParaRPr sz="1000">
              <a:latin typeface="Courier New"/>
              <a:ea typeface="Courier New"/>
              <a:cs typeface="Courier New"/>
              <a:sym typeface="Courier New"/>
            </a:endParaRPr>
          </a:p>
          <a:p>
            <a:pPr indent="0" lvl="0" marL="0" rtl="0" algn="l">
              <a:spcBef>
                <a:spcPts val="800"/>
              </a:spcBef>
              <a:spcAft>
                <a:spcPts val="0"/>
              </a:spcAft>
              <a:buNone/>
            </a:pPr>
            <a:r>
              <a:rPr lang="en"/>
              <a:t>In *.edg.xml</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&lt;edges&gt;</a:t>
            </a:r>
            <a:endParaRPr sz="1000">
              <a:latin typeface="Courier New"/>
              <a:ea typeface="Courier New"/>
              <a:cs typeface="Courier New"/>
              <a:sym typeface="Courier New"/>
            </a:endParaRPr>
          </a:p>
          <a:p>
            <a:pPr indent="0" lvl="0" marL="139700" rtl="0" algn="l">
              <a:lnSpc>
                <a:spcPct val="115000"/>
              </a:lnSpc>
              <a:spcBef>
                <a:spcPts val="0"/>
              </a:spcBef>
              <a:spcAft>
                <a:spcPts val="0"/>
              </a:spcAft>
              <a:buNone/>
            </a:pPr>
            <a:r>
              <a:rPr lang="en" sz="1000">
                <a:latin typeface="Courier New"/>
                <a:ea typeface="Courier New"/>
                <a:cs typeface="Courier New"/>
                <a:sym typeface="Courier New"/>
              </a:rPr>
              <a:t>&lt;edge from="0" to="1" id="entry" type="3L33.3"/&gt;</a:t>
            </a:r>
            <a:endParaRPr sz="1000">
              <a:latin typeface="Courier New"/>
              <a:ea typeface="Courier New"/>
              <a:cs typeface="Courier New"/>
              <a:sym typeface="Courier New"/>
            </a:endParaRPr>
          </a:p>
          <a:p>
            <a:pPr indent="0" lvl="0" marL="139700" rtl="0" algn="l">
              <a:lnSpc>
                <a:spcPct val="115000"/>
              </a:lnSpc>
              <a:spcBef>
                <a:spcPts val="0"/>
              </a:spcBef>
              <a:spcAft>
                <a:spcPts val="0"/>
              </a:spcAft>
              <a:buNone/>
            </a:pPr>
            <a:r>
              <a:rPr lang="en" sz="1000">
                <a:latin typeface="Courier New"/>
                <a:ea typeface="Courier New"/>
                <a:cs typeface="Courier New"/>
                <a:sym typeface="Courier New"/>
              </a:rPr>
              <a:t>&lt;edge from="1" to="2" id="1_2" type="3L33.3"/&gt;</a:t>
            </a:r>
            <a:endParaRPr sz="1000">
              <a:latin typeface="Courier New"/>
              <a:ea typeface="Courier New"/>
              <a:cs typeface="Courier New"/>
              <a:sym typeface="Courier New"/>
            </a:endParaRPr>
          </a:p>
          <a:p>
            <a:pPr indent="0" lvl="0" marL="139700" rtl="0" algn="l">
              <a:lnSpc>
                <a:spcPct val="115000"/>
              </a:lnSpc>
              <a:spcBef>
                <a:spcPts val="0"/>
              </a:spcBef>
              <a:spcAft>
                <a:spcPts val="0"/>
              </a:spcAft>
              <a:buNone/>
            </a:pPr>
            <a:r>
              <a:rPr lang="en" sz="1000">
                <a:latin typeface="Courier New"/>
                <a:ea typeface="Courier New"/>
                <a:cs typeface="Courier New"/>
                <a:sym typeface="Courier New"/>
              </a:rPr>
              <a:t>&lt;edge from="2" to="3" id="exit" type="3L33.3"/&gt;</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&lt;/edges&gt;</a:t>
            </a:r>
            <a:endParaRPr sz="1000">
              <a:latin typeface="Courier New"/>
              <a:ea typeface="Courier New"/>
              <a:cs typeface="Courier New"/>
              <a:sym typeface="Courier New"/>
            </a:endParaRPr>
          </a:p>
          <a:p>
            <a:pPr indent="0" lvl="0" marL="0" rtl="0" algn="l">
              <a:spcBef>
                <a:spcPts val="800"/>
              </a:spcBef>
              <a:spcAft>
                <a:spcPts val="0"/>
              </a:spcAft>
              <a:buNone/>
            </a:pPr>
            <a:r>
              <a:rPr lang="en"/>
              <a:t>In *.type.xml</a:t>
            </a:r>
            <a:endParaRPr sz="1400"/>
          </a:p>
          <a:p>
            <a:pPr indent="0" lvl="0" marL="0" rtl="0" algn="l">
              <a:lnSpc>
                <a:spcPct val="115000"/>
              </a:lnSpc>
              <a:spcBef>
                <a:spcPts val="0"/>
              </a:spcBef>
              <a:spcAft>
                <a:spcPts val="0"/>
              </a:spcAft>
              <a:buNone/>
            </a:pPr>
            <a:r>
              <a:rPr lang="en" sz="1000">
                <a:latin typeface="Courier New"/>
                <a:ea typeface="Courier New"/>
                <a:cs typeface="Courier New"/>
                <a:sym typeface="Courier New"/>
              </a:rPr>
              <a:t>&lt;types&gt;</a:t>
            </a:r>
            <a:endParaRPr sz="1000">
              <a:latin typeface="Courier New"/>
              <a:ea typeface="Courier New"/>
              <a:cs typeface="Courier New"/>
              <a:sym typeface="Courier New"/>
            </a:endParaRPr>
          </a:p>
          <a:p>
            <a:pPr indent="0" lvl="0" marL="139700" rtl="0" algn="l">
              <a:lnSpc>
                <a:spcPct val="115000"/>
              </a:lnSpc>
              <a:spcBef>
                <a:spcPts val="0"/>
              </a:spcBef>
              <a:spcAft>
                <a:spcPts val="0"/>
              </a:spcAft>
              <a:buNone/>
            </a:pPr>
            <a:r>
              <a:rPr lang="en" sz="1000">
                <a:latin typeface="Courier New"/>
                <a:ea typeface="Courier New"/>
                <a:cs typeface="Courier New"/>
                <a:sym typeface="Courier New"/>
              </a:rPr>
              <a:t>&lt;type id="3L33.3" numLanes="3" speed="33.3"/&gt;</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&lt;/types&gt;</a:t>
            </a:r>
            <a:endParaRPr sz="10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800"/>
              </a:spcBef>
              <a:spcAft>
                <a:spcPts val="0"/>
              </a:spcAft>
              <a:buNone/>
            </a:pPr>
            <a:r>
              <a:t/>
            </a:r>
            <a:endParaRPr/>
          </a:p>
        </p:txBody>
      </p:sp>
      <p:sp>
        <p:nvSpPr>
          <p:cNvPr id="573" name="Google Shape;573;p38"/>
          <p:cNvSpPr txBox="1"/>
          <p:nvPr/>
        </p:nvSpPr>
        <p:spPr>
          <a:xfrm>
            <a:off x="4475250" y="1167850"/>
            <a:ext cx="4668600" cy="3585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0"/>
              </a:spcAft>
              <a:buClr>
                <a:schemeClr val="dk1"/>
              </a:buClr>
              <a:buSzPts val="1100"/>
              <a:buFont typeface="Arial"/>
              <a:buNone/>
            </a:pPr>
            <a:r>
              <a:rPr lang="en" sz="1100">
                <a:solidFill>
                  <a:schemeClr val="dk1"/>
                </a:solidFill>
              </a:rPr>
              <a:t>SUMO uses SI units, length in [m], speed in</a:t>
            </a:r>
            <a:r>
              <a:rPr lang="en" sz="1100">
                <a:solidFill>
                  <a:schemeClr val="dk1"/>
                </a:solidFill>
              </a:rPr>
              <a:t> [m/s], time in [s]</a:t>
            </a:r>
            <a:endParaRPr sz="1100">
              <a:solidFill>
                <a:schemeClr val="dk1"/>
              </a:solidFill>
            </a:endParaRPr>
          </a:p>
          <a:p>
            <a:pPr indent="0" lvl="0" marL="0" rtl="0" algn="l">
              <a:lnSpc>
                <a:spcPct val="120000"/>
              </a:lnSpc>
              <a:spcBef>
                <a:spcPts val="800"/>
              </a:spcBef>
              <a:spcAft>
                <a:spcPts val="0"/>
              </a:spcAft>
              <a:buClr>
                <a:schemeClr val="dk1"/>
              </a:buClr>
              <a:buSzPts val="1100"/>
              <a:buFont typeface="Arial"/>
              <a:buNone/>
            </a:pPr>
            <a:r>
              <a:t/>
            </a:r>
            <a:endParaRPr sz="1100">
              <a:solidFill>
                <a:schemeClr val="dk1"/>
              </a:solidFill>
            </a:endParaRPr>
          </a:p>
          <a:p>
            <a:pPr indent="0" lvl="0" marL="0" rtl="0" algn="l">
              <a:lnSpc>
                <a:spcPct val="120000"/>
              </a:lnSpc>
              <a:spcBef>
                <a:spcPts val="80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1"/>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Who am i?</a:t>
            </a:r>
            <a:endParaRPr/>
          </a:p>
        </p:txBody>
      </p:sp>
      <p:sp>
        <p:nvSpPr>
          <p:cNvPr id="423" name="Google Shape;423;p21"/>
          <p:cNvSpPr txBox="1"/>
          <p:nvPr>
            <p:ph idx="1" type="body"/>
          </p:nvPr>
        </p:nvSpPr>
        <p:spPr>
          <a:xfrm>
            <a:off x="311700" y="1152475"/>
            <a:ext cx="4108200" cy="37419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Finished AAU in 2018 as a structural engineer, now in the middle of a career shift to a software developer with focus on computer vision.</a:t>
            </a:r>
            <a:endParaRPr/>
          </a:p>
          <a:p>
            <a:pPr indent="0" lvl="0" marL="0" rtl="0" algn="l">
              <a:spcBef>
                <a:spcPts val="800"/>
              </a:spcBef>
              <a:spcAft>
                <a:spcPts val="0"/>
              </a:spcAft>
              <a:buNone/>
            </a:pPr>
            <a:r>
              <a:rPr lang="en"/>
              <a:t>Have been a research assistant since 2018 and worked mostly with sensor data processing:</a:t>
            </a:r>
            <a:endParaRPr/>
          </a:p>
          <a:p>
            <a:pPr indent="-298450" lvl="0" marL="457200" rtl="0" algn="l">
              <a:spcBef>
                <a:spcPts val="800"/>
              </a:spcBef>
              <a:spcAft>
                <a:spcPts val="0"/>
              </a:spcAft>
              <a:buSzPts val="1100"/>
              <a:buChar char="●"/>
            </a:pPr>
            <a:r>
              <a:rPr lang="en"/>
              <a:t>p</a:t>
            </a:r>
            <a:r>
              <a:rPr lang="en"/>
              <a:t>ylidartracker - traffic analysis from point clouds resulted in a master thesis of Malthe Sigurd Birkemose Holm: </a:t>
            </a:r>
            <a:r>
              <a:rPr lang="en" u="sng">
                <a:solidFill>
                  <a:schemeClr val="hlink"/>
                </a:solidFill>
                <a:hlinkClick r:id="rId3"/>
              </a:rPr>
              <a:t>https://projekter.aau.dk/projekter/da/studentthesis/lidar-til-cykeldetektering(da74f7e5-656d-4d62-ac8f-4fe09523d9f0).html</a:t>
            </a:r>
            <a:r>
              <a:rPr lang="en"/>
              <a:t> </a:t>
            </a:r>
            <a:endParaRPr/>
          </a:p>
          <a:p>
            <a:pPr indent="-298450" lvl="0" marL="457200" rtl="0" algn="l">
              <a:spcBef>
                <a:spcPts val="0"/>
              </a:spcBef>
              <a:spcAft>
                <a:spcPts val="0"/>
              </a:spcAft>
              <a:buSzPts val="1100"/>
              <a:buChar char="●"/>
            </a:pPr>
            <a:r>
              <a:rPr lang="en"/>
              <a:t>Automatic license plate recognition</a:t>
            </a:r>
            <a:endParaRPr/>
          </a:p>
          <a:p>
            <a:pPr indent="0" lvl="0" marL="0" rtl="0" algn="l">
              <a:spcBef>
                <a:spcPts val="800"/>
              </a:spcBef>
              <a:spcAft>
                <a:spcPts val="0"/>
              </a:spcAft>
              <a:buNone/>
            </a:pPr>
            <a:r>
              <a:rPr lang="en"/>
              <a:t>Last year was working on a PhD together with the computer science department on signalized intersection controlled with reinforcement learning based on radar measurements.</a:t>
            </a:r>
            <a:endParaRPr/>
          </a:p>
          <a:p>
            <a:pPr indent="0" lvl="0" marL="0" rtl="0" algn="l">
              <a:spcBef>
                <a:spcPts val="800"/>
              </a:spcBef>
              <a:spcAft>
                <a:spcPts val="0"/>
              </a:spcAft>
              <a:buNone/>
            </a:pPr>
            <a:r>
              <a:t/>
            </a:r>
            <a:endParaRPr/>
          </a:p>
        </p:txBody>
      </p:sp>
      <p:pic>
        <p:nvPicPr>
          <p:cNvPr id="424" name="Google Shape;424;p21"/>
          <p:cNvPicPr preferRelativeResize="0"/>
          <p:nvPr/>
        </p:nvPicPr>
        <p:blipFill>
          <a:blip r:embed="rId4">
            <a:alphaModFix/>
          </a:blip>
          <a:stretch>
            <a:fillRect/>
          </a:stretch>
        </p:blipFill>
        <p:spPr>
          <a:xfrm>
            <a:off x="4442737" y="2999399"/>
            <a:ext cx="2412374" cy="1253795"/>
          </a:xfrm>
          <a:prstGeom prst="rect">
            <a:avLst/>
          </a:prstGeom>
          <a:noFill/>
          <a:ln>
            <a:noFill/>
          </a:ln>
        </p:spPr>
      </p:pic>
      <p:pic>
        <p:nvPicPr>
          <p:cNvPr id="425" name="Google Shape;425;p21"/>
          <p:cNvPicPr preferRelativeResize="0"/>
          <p:nvPr/>
        </p:nvPicPr>
        <p:blipFill>
          <a:blip r:embed="rId5">
            <a:alphaModFix/>
          </a:blip>
          <a:stretch>
            <a:fillRect/>
          </a:stretch>
        </p:blipFill>
        <p:spPr>
          <a:xfrm>
            <a:off x="6910525" y="1557212"/>
            <a:ext cx="2412376" cy="1302425"/>
          </a:xfrm>
          <a:prstGeom prst="rect">
            <a:avLst/>
          </a:prstGeom>
          <a:noFill/>
          <a:ln>
            <a:noFill/>
          </a:ln>
        </p:spPr>
      </p:pic>
      <p:pic>
        <p:nvPicPr>
          <p:cNvPr id="426" name="Google Shape;426;p21"/>
          <p:cNvPicPr preferRelativeResize="0"/>
          <p:nvPr/>
        </p:nvPicPr>
        <p:blipFill>
          <a:blip r:embed="rId6">
            <a:alphaModFix/>
          </a:blip>
          <a:stretch>
            <a:fillRect/>
          </a:stretch>
        </p:blipFill>
        <p:spPr>
          <a:xfrm>
            <a:off x="4442727" y="1557200"/>
            <a:ext cx="2315400" cy="1302426"/>
          </a:xfrm>
          <a:prstGeom prst="rect">
            <a:avLst/>
          </a:prstGeom>
          <a:noFill/>
          <a:ln>
            <a:noFill/>
          </a:ln>
        </p:spPr>
      </p:pic>
      <p:pic>
        <p:nvPicPr>
          <p:cNvPr id="427" name="Google Shape;427;p21"/>
          <p:cNvPicPr preferRelativeResize="0"/>
          <p:nvPr/>
        </p:nvPicPr>
        <p:blipFill>
          <a:blip r:embed="rId7">
            <a:alphaModFix/>
          </a:blip>
          <a:stretch>
            <a:fillRect/>
          </a:stretch>
        </p:blipFill>
        <p:spPr>
          <a:xfrm>
            <a:off x="6905125" y="229075"/>
            <a:ext cx="2173925" cy="1222225"/>
          </a:xfrm>
          <a:prstGeom prst="rect">
            <a:avLst/>
          </a:prstGeom>
          <a:noFill/>
          <a:ln>
            <a:noFill/>
          </a:ln>
        </p:spPr>
      </p:pic>
      <p:pic>
        <p:nvPicPr>
          <p:cNvPr id="428" name="Google Shape;428;p21"/>
          <p:cNvPicPr preferRelativeResize="0"/>
          <p:nvPr/>
        </p:nvPicPr>
        <p:blipFill>
          <a:blip r:embed="rId8">
            <a:alphaModFix/>
          </a:blip>
          <a:stretch>
            <a:fillRect/>
          </a:stretch>
        </p:blipFill>
        <p:spPr>
          <a:xfrm>
            <a:off x="4812673" y="229087"/>
            <a:ext cx="1575500" cy="1106525"/>
          </a:xfrm>
          <a:prstGeom prst="rect">
            <a:avLst/>
          </a:prstGeom>
          <a:noFill/>
          <a:ln>
            <a:noFill/>
          </a:ln>
        </p:spPr>
      </p:pic>
      <p:pic>
        <p:nvPicPr>
          <p:cNvPr id="429" name="Google Shape;429;p21"/>
          <p:cNvPicPr preferRelativeResize="0"/>
          <p:nvPr/>
        </p:nvPicPr>
        <p:blipFill>
          <a:blip r:embed="rId9">
            <a:alphaModFix/>
          </a:blip>
          <a:stretch>
            <a:fillRect/>
          </a:stretch>
        </p:blipFill>
        <p:spPr>
          <a:xfrm>
            <a:off x="7054936" y="3100137"/>
            <a:ext cx="1984088" cy="18965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9"/>
          <p:cNvSpPr txBox="1"/>
          <p:nvPr>
            <p:ph type="title"/>
          </p:nvPr>
        </p:nvSpPr>
        <p:spPr>
          <a:xfrm>
            <a:off x="311700" y="2688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Eksempel 2: *.net.xml</a:t>
            </a:r>
            <a:endParaRPr/>
          </a:p>
        </p:txBody>
      </p:sp>
      <p:sp>
        <p:nvSpPr>
          <p:cNvPr id="579" name="Google Shape;579;p39"/>
          <p:cNvSpPr txBox="1"/>
          <p:nvPr>
            <p:ph idx="1" type="body"/>
          </p:nvPr>
        </p:nvSpPr>
        <p:spPr>
          <a:xfrm>
            <a:off x="311700" y="1076275"/>
            <a:ext cx="60261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sz="1000">
                <a:latin typeface="Courier New"/>
                <a:ea typeface="Courier New"/>
                <a:cs typeface="Courier New"/>
                <a:sym typeface="Courier New"/>
              </a:rPr>
              <a:t>*.nod.xml + *.edg.xml + *.type.xml = *.net.xml</a:t>
            </a:r>
            <a:endParaRPr sz="1000">
              <a:latin typeface="Courier New"/>
              <a:ea typeface="Courier New"/>
              <a:cs typeface="Courier New"/>
              <a:sym typeface="Courier New"/>
            </a:endParaRPr>
          </a:p>
          <a:p>
            <a:pPr indent="-292100" lvl="0" marL="457200" rtl="0" algn="l">
              <a:spcBef>
                <a:spcPts val="800"/>
              </a:spcBef>
              <a:spcAft>
                <a:spcPts val="0"/>
              </a:spcAft>
              <a:buSzPts val="1000"/>
              <a:buFont typeface="Courier New"/>
              <a:buChar char="●"/>
            </a:pPr>
            <a:r>
              <a:rPr b="1" lang="en" sz="1000">
                <a:latin typeface="Courier New"/>
                <a:ea typeface="Courier New"/>
                <a:cs typeface="Courier New"/>
                <a:sym typeface="Courier New"/>
              </a:rPr>
              <a:t>netconvert</a:t>
            </a:r>
            <a:r>
              <a:rPr lang="en" sz="1000">
                <a:latin typeface="Courier New"/>
                <a:ea typeface="Courier New"/>
                <a:cs typeface="Courier New"/>
                <a:sym typeface="Courier New"/>
              </a:rPr>
              <a:t> </a:t>
            </a:r>
            <a:r>
              <a:rPr b="1" lang="en" sz="1000">
                <a:latin typeface="Courier New"/>
                <a:ea typeface="Courier New"/>
                <a:cs typeface="Courier New"/>
                <a:sym typeface="Courier New"/>
              </a:rPr>
              <a:t>--node-files</a:t>
            </a:r>
            <a:r>
              <a:rPr lang="en" sz="1000">
                <a:latin typeface="Courier New"/>
                <a:ea typeface="Courier New"/>
                <a:cs typeface="Courier New"/>
                <a:sym typeface="Courier New"/>
              </a:rPr>
              <a:t> my_nodes.nod.xml </a:t>
            </a:r>
            <a:r>
              <a:rPr b="1" lang="en" sz="1000">
                <a:latin typeface="Courier New"/>
                <a:ea typeface="Courier New"/>
                <a:cs typeface="Courier New"/>
                <a:sym typeface="Courier New"/>
              </a:rPr>
              <a:t>--edge-files</a:t>
            </a:r>
            <a:r>
              <a:rPr lang="en" sz="1000">
                <a:latin typeface="Courier New"/>
                <a:ea typeface="Courier New"/>
                <a:cs typeface="Courier New"/>
                <a:sym typeface="Courier New"/>
              </a:rPr>
              <a:t> my_edges.edg.xml </a:t>
            </a:r>
            <a:r>
              <a:rPr b="1" lang="en" sz="1000">
                <a:latin typeface="Courier New"/>
                <a:ea typeface="Courier New"/>
                <a:cs typeface="Courier New"/>
                <a:sym typeface="Courier New"/>
              </a:rPr>
              <a:t>--type-files</a:t>
            </a:r>
            <a:r>
              <a:rPr lang="en" sz="1000">
                <a:latin typeface="Courier New"/>
                <a:ea typeface="Courier New"/>
                <a:cs typeface="Courier New"/>
                <a:sym typeface="Courier New"/>
              </a:rPr>
              <a:t> my_types.type.xml </a:t>
            </a:r>
            <a:r>
              <a:rPr b="1" lang="en" sz="1000">
                <a:latin typeface="Courier New"/>
                <a:ea typeface="Courier New"/>
                <a:cs typeface="Courier New"/>
                <a:sym typeface="Courier New"/>
              </a:rPr>
              <a:t>--output-file</a:t>
            </a:r>
            <a:r>
              <a:rPr lang="en" sz="1000">
                <a:latin typeface="Courier New"/>
                <a:ea typeface="Courier New"/>
                <a:cs typeface="Courier New"/>
                <a:sym typeface="Courier New"/>
              </a:rPr>
              <a:t> my_net.net.xml</a:t>
            </a:r>
            <a:endParaRPr sz="1000">
              <a:latin typeface="Courier New"/>
              <a:ea typeface="Courier New"/>
              <a:cs typeface="Courier New"/>
              <a:sym typeface="Courier New"/>
            </a:endParaRPr>
          </a:p>
          <a:p>
            <a:pPr indent="0" lvl="0" marL="0" rtl="0" algn="l">
              <a:spcBef>
                <a:spcPts val="800"/>
              </a:spcBef>
              <a:spcAft>
                <a:spcPts val="0"/>
              </a:spcAft>
              <a:buNone/>
            </a:pPr>
            <a:r>
              <a:rPr lang="en" sz="1000"/>
              <a:t>Or a shorter notation:</a:t>
            </a:r>
            <a:endParaRPr sz="1000"/>
          </a:p>
          <a:p>
            <a:pPr indent="-292100" lvl="0" marL="457200" rtl="0" algn="l">
              <a:spcBef>
                <a:spcPts val="800"/>
              </a:spcBef>
              <a:spcAft>
                <a:spcPts val="0"/>
              </a:spcAft>
              <a:buSzPts val="1000"/>
              <a:buFont typeface="Courier New"/>
              <a:buChar char="●"/>
            </a:pPr>
            <a:r>
              <a:rPr b="1" lang="en" sz="1000">
                <a:latin typeface="Courier New"/>
                <a:ea typeface="Courier New"/>
                <a:cs typeface="Courier New"/>
                <a:sym typeface="Courier New"/>
              </a:rPr>
              <a:t>netconvert</a:t>
            </a:r>
            <a:r>
              <a:rPr lang="en" sz="1000">
                <a:latin typeface="Courier New"/>
                <a:ea typeface="Courier New"/>
                <a:cs typeface="Courier New"/>
                <a:sym typeface="Courier New"/>
              </a:rPr>
              <a:t> </a:t>
            </a:r>
            <a:r>
              <a:rPr b="1" lang="en" sz="1000">
                <a:latin typeface="Courier New"/>
                <a:ea typeface="Courier New"/>
                <a:cs typeface="Courier New"/>
                <a:sym typeface="Courier New"/>
              </a:rPr>
              <a:t>-n</a:t>
            </a:r>
            <a:r>
              <a:rPr lang="en" sz="1000">
                <a:latin typeface="Courier New"/>
                <a:ea typeface="Courier New"/>
                <a:cs typeface="Courier New"/>
                <a:sym typeface="Courier New"/>
              </a:rPr>
              <a:t> my_nodes.nod.xml </a:t>
            </a:r>
            <a:r>
              <a:rPr b="1" lang="en" sz="1000">
                <a:latin typeface="Courier New"/>
                <a:ea typeface="Courier New"/>
                <a:cs typeface="Courier New"/>
                <a:sym typeface="Courier New"/>
              </a:rPr>
              <a:t>-e</a:t>
            </a:r>
            <a:r>
              <a:rPr lang="en" sz="1000">
                <a:latin typeface="Courier New"/>
                <a:ea typeface="Courier New"/>
                <a:cs typeface="Courier New"/>
                <a:sym typeface="Courier New"/>
              </a:rPr>
              <a:t> my_edges.edg.xml </a:t>
            </a:r>
            <a:r>
              <a:rPr b="1" lang="en" sz="1000">
                <a:latin typeface="Courier New"/>
                <a:ea typeface="Courier New"/>
                <a:cs typeface="Courier New"/>
                <a:sym typeface="Courier New"/>
              </a:rPr>
              <a:t>-t </a:t>
            </a:r>
            <a:r>
              <a:rPr lang="en" sz="1000">
                <a:latin typeface="Courier New"/>
                <a:ea typeface="Courier New"/>
                <a:cs typeface="Courier New"/>
                <a:sym typeface="Courier New"/>
              </a:rPr>
              <a:t>my_types.type.xml </a:t>
            </a:r>
            <a:r>
              <a:rPr b="1" lang="en" sz="1000">
                <a:latin typeface="Courier New"/>
                <a:ea typeface="Courier New"/>
                <a:cs typeface="Courier New"/>
                <a:sym typeface="Courier New"/>
              </a:rPr>
              <a:t>-o</a:t>
            </a:r>
            <a:r>
              <a:rPr lang="en" sz="1000">
                <a:latin typeface="Courier New"/>
                <a:ea typeface="Courier New"/>
                <a:cs typeface="Courier New"/>
                <a:sym typeface="Courier New"/>
              </a:rPr>
              <a:t> my_net.net.xml</a:t>
            </a:r>
            <a:endParaRPr sz="1000"/>
          </a:p>
          <a:p>
            <a:pPr indent="0" lvl="0" marL="0" rtl="0" algn="l">
              <a:spcBef>
                <a:spcPts val="800"/>
              </a:spcBef>
              <a:spcAft>
                <a:spcPts val="0"/>
              </a:spcAft>
              <a:buNone/>
            </a:pPr>
            <a:r>
              <a:rPr lang="en" sz="1000"/>
              <a:t>Remember we can always explore the network file in the </a:t>
            </a:r>
            <a:r>
              <a:rPr lang="en" sz="1000">
                <a:latin typeface="Courier New"/>
                <a:ea typeface="Courier New"/>
                <a:cs typeface="Courier New"/>
                <a:sym typeface="Courier New"/>
              </a:rPr>
              <a:t>netedit</a:t>
            </a:r>
            <a:endParaRPr sz="1000">
              <a:latin typeface="Courier New"/>
              <a:ea typeface="Courier New"/>
              <a:cs typeface="Courier New"/>
              <a:sym typeface="Courier New"/>
            </a:endParaRPr>
          </a:p>
          <a:p>
            <a:pPr indent="-292100" lvl="0" marL="457200" rtl="0" algn="l">
              <a:spcBef>
                <a:spcPts val="800"/>
              </a:spcBef>
              <a:spcAft>
                <a:spcPts val="0"/>
              </a:spcAft>
              <a:buSzPts val="1000"/>
              <a:buFont typeface="Courier New"/>
              <a:buChar char="●"/>
            </a:pPr>
            <a:r>
              <a:rPr b="1" lang="en" sz="1000">
                <a:latin typeface="Courier New"/>
                <a:ea typeface="Courier New"/>
                <a:cs typeface="Courier New"/>
                <a:sym typeface="Courier New"/>
              </a:rPr>
              <a:t>netedit</a:t>
            </a:r>
            <a:r>
              <a:rPr lang="en" sz="1000">
                <a:latin typeface="Courier New"/>
                <a:ea typeface="Courier New"/>
                <a:cs typeface="Courier New"/>
                <a:sym typeface="Courier New"/>
              </a:rPr>
              <a:t> my_net.net.xml</a:t>
            </a:r>
            <a:endParaRPr sz="1000">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000"/>
              <a:t>Can also split any network back to its components:</a:t>
            </a:r>
            <a:endParaRPr sz="900">
              <a:latin typeface="Courier New"/>
              <a:ea typeface="Courier New"/>
              <a:cs typeface="Courier New"/>
              <a:sym typeface="Courier New"/>
            </a:endParaRPr>
          </a:p>
          <a:p>
            <a:pPr indent="-292100" lvl="0" marL="457200" rtl="0" algn="l">
              <a:spcBef>
                <a:spcPts val="800"/>
              </a:spcBef>
              <a:spcAft>
                <a:spcPts val="0"/>
              </a:spcAft>
              <a:buSzPts val="1000"/>
              <a:buFont typeface="Courier New"/>
              <a:buChar char="●"/>
            </a:pPr>
            <a:r>
              <a:rPr b="1" lang="en" sz="1000">
                <a:latin typeface="Courier New"/>
                <a:ea typeface="Courier New"/>
                <a:cs typeface="Courier New"/>
                <a:sym typeface="Courier New"/>
              </a:rPr>
              <a:t>netedit --sumo-net-file </a:t>
            </a:r>
            <a:r>
              <a:rPr lang="en" sz="1000">
                <a:latin typeface="Courier New"/>
                <a:ea typeface="Courier New"/>
                <a:cs typeface="Courier New"/>
                <a:sym typeface="Courier New"/>
              </a:rPr>
              <a:t>my_net.net.xml</a:t>
            </a:r>
            <a:r>
              <a:rPr b="1" lang="en" sz="1000">
                <a:latin typeface="Courier New"/>
                <a:ea typeface="Courier New"/>
                <a:cs typeface="Courier New"/>
                <a:sym typeface="Courier New"/>
              </a:rPr>
              <a:t> --plain-output-prefix </a:t>
            </a:r>
            <a:r>
              <a:rPr lang="en" sz="1000">
                <a:latin typeface="Courier New"/>
                <a:ea typeface="Courier New"/>
                <a:cs typeface="Courier New"/>
                <a:sym typeface="Courier New"/>
              </a:rPr>
              <a:t>netpart</a:t>
            </a:r>
            <a:r>
              <a:rPr lang="en" sz="1000">
                <a:uFill>
                  <a:noFill/>
                </a:uFill>
                <a:latin typeface="Courier New"/>
                <a:ea typeface="Courier New"/>
                <a:cs typeface="Courier New"/>
                <a:sym typeface="Courier New"/>
                <a:hlinkClick r:id="rId3"/>
              </a:rPr>
              <a:t> </a:t>
            </a:r>
            <a:endParaRPr sz="1000">
              <a:latin typeface="Courier New"/>
              <a:ea typeface="Courier New"/>
              <a:cs typeface="Courier New"/>
              <a:sym typeface="Courier New"/>
            </a:endParaRPr>
          </a:p>
          <a:p>
            <a:pPr indent="0" lvl="0" marL="0" rtl="0" algn="l">
              <a:spcBef>
                <a:spcPts val="800"/>
              </a:spcBef>
              <a:spcAft>
                <a:spcPts val="0"/>
              </a:spcAft>
              <a:buNone/>
            </a:pPr>
            <a:r>
              <a:rPr lang="en" sz="1000"/>
              <a:t>What to do if in </a:t>
            </a:r>
            <a:r>
              <a:rPr lang="en" sz="1000"/>
              <a:t>double</a:t>
            </a:r>
            <a:r>
              <a:rPr lang="en" sz="1000"/>
              <a:t> about </a:t>
            </a:r>
            <a:r>
              <a:rPr lang="en" sz="1000">
                <a:latin typeface="Courier New"/>
                <a:ea typeface="Courier New"/>
                <a:cs typeface="Courier New"/>
                <a:sym typeface="Courier New"/>
              </a:rPr>
              <a:t>netconvert</a:t>
            </a:r>
            <a:r>
              <a:rPr lang="en" sz="1000"/>
              <a:t> function?</a:t>
            </a:r>
            <a:endParaRPr sz="1000">
              <a:latin typeface="Courier New"/>
              <a:ea typeface="Courier New"/>
              <a:cs typeface="Courier New"/>
              <a:sym typeface="Courier New"/>
            </a:endParaRPr>
          </a:p>
          <a:p>
            <a:pPr indent="0" lvl="0" marL="0" rtl="0" algn="l">
              <a:spcBef>
                <a:spcPts val="800"/>
              </a:spcBef>
              <a:spcAft>
                <a:spcPts val="0"/>
              </a:spcAft>
              <a:buNone/>
            </a:pPr>
            <a:r>
              <a:rPr lang="en" sz="1000"/>
              <a:t>Try </a:t>
            </a:r>
            <a:r>
              <a:rPr lang="en" sz="1000">
                <a:latin typeface="Courier New"/>
                <a:ea typeface="Courier New"/>
                <a:cs typeface="Courier New"/>
                <a:sym typeface="Courier New"/>
              </a:rPr>
              <a:t>netconvert --help</a:t>
            </a:r>
            <a:endParaRPr sz="1000">
              <a:latin typeface="Courier New"/>
              <a:ea typeface="Courier New"/>
              <a:cs typeface="Courier New"/>
              <a:sym typeface="Courier New"/>
            </a:endParaRPr>
          </a:p>
          <a:p>
            <a:pPr indent="0" lvl="0" marL="0" rtl="0" algn="l">
              <a:spcBef>
                <a:spcPts val="800"/>
              </a:spcBef>
              <a:spcAft>
                <a:spcPts val="0"/>
              </a:spcAft>
              <a:buNone/>
            </a:pPr>
            <a:r>
              <a:rPr lang="en" sz="1000"/>
              <a:t>Or look up in the docs </a:t>
            </a:r>
            <a:r>
              <a:rPr lang="en" sz="1000" u="sng">
                <a:solidFill>
                  <a:schemeClr val="hlink"/>
                </a:solidFill>
                <a:hlinkClick r:id="rId4"/>
              </a:rPr>
              <a:t>https://sumo.dlr.de/docs/netconvert.html</a:t>
            </a:r>
            <a:r>
              <a:rPr lang="en" sz="1000"/>
              <a:t> </a:t>
            </a:r>
            <a:endParaRPr sz="1000"/>
          </a:p>
          <a:p>
            <a:pPr indent="0" lvl="0" marL="0" rtl="0" algn="l">
              <a:spcBef>
                <a:spcPts val="800"/>
              </a:spcBef>
              <a:spcAft>
                <a:spcPts val="0"/>
              </a:spcAft>
              <a:buNone/>
            </a:pPr>
            <a:r>
              <a:t/>
            </a:r>
            <a:endParaRPr sz="1000"/>
          </a:p>
        </p:txBody>
      </p:sp>
      <p:sp>
        <p:nvSpPr>
          <p:cNvPr id="580" name="Google Shape;580;p39"/>
          <p:cNvSpPr txBox="1"/>
          <p:nvPr/>
        </p:nvSpPr>
        <p:spPr>
          <a:xfrm>
            <a:off x="6462575" y="1999525"/>
            <a:ext cx="11499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*.net.xml</a:t>
            </a:r>
            <a:endParaRPr>
              <a:latin typeface="Courier New"/>
              <a:ea typeface="Courier New"/>
              <a:cs typeface="Courier New"/>
              <a:sym typeface="Courier New"/>
            </a:endParaRPr>
          </a:p>
        </p:txBody>
      </p:sp>
      <p:sp>
        <p:nvSpPr>
          <p:cNvPr id="581" name="Google Shape;581;p39"/>
          <p:cNvSpPr txBox="1"/>
          <p:nvPr/>
        </p:nvSpPr>
        <p:spPr>
          <a:xfrm>
            <a:off x="7845625" y="954625"/>
            <a:ext cx="1288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*.type.xml</a:t>
            </a:r>
            <a:endParaRPr>
              <a:latin typeface="Courier New"/>
              <a:ea typeface="Courier New"/>
              <a:cs typeface="Courier New"/>
              <a:sym typeface="Courier New"/>
            </a:endParaRPr>
          </a:p>
        </p:txBody>
      </p:sp>
      <p:sp>
        <p:nvSpPr>
          <p:cNvPr id="582" name="Google Shape;582;p39"/>
          <p:cNvSpPr txBox="1"/>
          <p:nvPr/>
        </p:nvSpPr>
        <p:spPr>
          <a:xfrm>
            <a:off x="6389077" y="954625"/>
            <a:ext cx="1223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*.edg.xml</a:t>
            </a:r>
            <a:endParaRPr>
              <a:latin typeface="Courier New"/>
              <a:ea typeface="Courier New"/>
              <a:cs typeface="Courier New"/>
              <a:sym typeface="Courier New"/>
            </a:endParaRPr>
          </a:p>
        </p:txBody>
      </p:sp>
      <p:sp>
        <p:nvSpPr>
          <p:cNvPr id="583" name="Google Shape;583;p39"/>
          <p:cNvSpPr txBox="1"/>
          <p:nvPr/>
        </p:nvSpPr>
        <p:spPr>
          <a:xfrm>
            <a:off x="4551500" y="954625"/>
            <a:ext cx="1223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*.nod.xml</a:t>
            </a:r>
            <a:endParaRPr>
              <a:latin typeface="Courier New"/>
              <a:ea typeface="Courier New"/>
              <a:cs typeface="Courier New"/>
              <a:sym typeface="Courier New"/>
            </a:endParaRPr>
          </a:p>
        </p:txBody>
      </p:sp>
      <p:cxnSp>
        <p:nvCxnSpPr>
          <p:cNvPr id="584" name="Google Shape;584;p39"/>
          <p:cNvCxnSpPr>
            <a:stCxn id="583" idx="2"/>
            <a:endCxn id="580" idx="0"/>
          </p:cNvCxnSpPr>
          <p:nvPr/>
        </p:nvCxnSpPr>
        <p:spPr>
          <a:xfrm>
            <a:off x="5163200" y="1312225"/>
            <a:ext cx="1874400" cy="687300"/>
          </a:xfrm>
          <a:prstGeom prst="straightConnector1">
            <a:avLst/>
          </a:prstGeom>
          <a:noFill/>
          <a:ln cap="flat" cmpd="sng" w="9525">
            <a:solidFill>
              <a:schemeClr val="dk2"/>
            </a:solidFill>
            <a:prstDash val="solid"/>
            <a:round/>
            <a:headEnd len="med" w="med" type="triangle"/>
            <a:tailEnd len="med" w="med" type="triangle"/>
          </a:ln>
        </p:spPr>
      </p:cxnSp>
      <p:cxnSp>
        <p:nvCxnSpPr>
          <p:cNvPr id="585" name="Google Shape;585;p39"/>
          <p:cNvCxnSpPr>
            <a:stCxn id="581" idx="2"/>
            <a:endCxn id="580" idx="0"/>
          </p:cNvCxnSpPr>
          <p:nvPr/>
        </p:nvCxnSpPr>
        <p:spPr>
          <a:xfrm flipH="1">
            <a:off x="7037425" y="1312225"/>
            <a:ext cx="1452300" cy="687300"/>
          </a:xfrm>
          <a:prstGeom prst="straightConnector1">
            <a:avLst/>
          </a:prstGeom>
          <a:noFill/>
          <a:ln cap="flat" cmpd="sng" w="9525">
            <a:solidFill>
              <a:schemeClr val="dk2"/>
            </a:solidFill>
            <a:prstDash val="solid"/>
            <a:round/>
            <a:headEnd len="med" w="med" type="triangle"/>
            <a:tailEnd len="med" w="med" type="triangle"/>
          </a:ln>
        </p:spPr>
      </p:cxnSp>
      <p:cxnSp>
        <p:nvCxnSpPr>
          <p:cNvPr id="586" name="Google Shape;586;p39"/>
          <p:cNvCxnSpPr>
            <a:stCxn id="582" idx="2"/>
            <a:endCxn id="580" idx="0"/>
          </p:cNvCxnSpPr>
          <p:nvPr/>
        </p:nvCxnSpPr>
        <p:spPr>
          <a:xfrm>
            <a:off x="7000777" y="1312225"/>
            <a:ext cx="36600" cy="687300"/>
          </a:xfrm>
          <a:prstGeom prst="straightConnector1">
            <a:avLst/>
          </a:prstGeom>
          <a:noFill/>
          <a:ln cap="flat" cmpd="sng" w="9525">
            <a:solidFill>
              <a:schemeClr val="dk2"/>
            </a:solidFill>
            <a:prstDash val="solid"/>
            <a:round/>
            <a:headEnd len="med" w="med" type="triangle"/>
            <a:tailEnd len="med" w="med" type="triangle"/>
          </a:ln>
        </p:spPr>
      </p:cxnSp>
      <p:sp>
        <p:nvSpPr>
          <p:cNvPr id="587" name="Google Shape;587;p39"/>
          <p:cNvSpPr txBox="1"/>
          <p:nvPr/>
        </p:nvSpPr>
        <p:spPr>
          <a:xfrm>
            <a:off x="7992625" y="1999525"/>
            <a:ext cx="11499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*.rou.xml</a:t>
            </a:r>
            <a:endParaRPr>
              <a:latin typeface="Courier New"/>
              <a:ea typeface="Courier New"/>
              <a:cs typeface="Courier New"/>
              <a:sym typeface="Courier New"/>
            </a:endParaRPr>
          </a:p>
        </p:txBody>
      </p:sp>
      <p:sp>
        <p:nvSpPr>
          <p:cNvPr id="588" name="Google Shape;588;p39"/>
          <p:cNvSpPr txBox="1"/>
          <p:nvPr/>
        </p:nvSpPr>
        <p:spPr>
          <a:xfrm>
            <a:off x="6889225" y="3309025"/>
            <a:ext cx="1874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sumo / sumo-gui</a:t>
            </a:r>
            <a:endParaRPr>
              <a:latin typeface="Courier New"/>
              <a:ea typeface="Courier New"/>
              <a:cs typeface="Courier New"/>
              <a:sym typeface="Courier New"/>
            </a:endParaRPr>
          </a:p>
        </p:txBody>
      </p:sp>
      <p:cxnSp>
        <p:nvCxnSpPr>
          <p:cNvPr id="589" name="Google Shape;589;p39"/>
          <p:cNvCxnSpPr>
            <a:stCxn id="580" idx="2"/>
          </p:cNvCxnSpPr>
          <p:nvPr/>
        </p:nvCxnSpPr>
        <p:spPr>
          <a:xfrm>
            <a:off x="7037525" y="2357125"/>
            <a:ext cx="0" cy="9519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39"/>
          <p:cNvCxnSpPr>
            <a:stCxn id="587" idx="2"/>
          </p:cNvCxnSpPr>
          <p:nvPr/>
        </p:nvCxnSpPr>
        <p:spPr>
          <a:xfrm>
            <a:off x="8567575" y="2357125"/>
            <a:ext cx="0" cy="95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0"/>
          <p:cNvSpPr txBox="1"/>
          <p:nvPr>
            <p:ph type="title"/>
          </p:nvPr>
        </p:nvSpPr>
        <p:spPr>
          <a:xfrm>
            <a:off x="311700" y="-1217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Eksempel 2: *.rou.xml</a:t>
            </a:r>
            <a:endParaRPr/>
          </a:p>
        </p:txBody>
      </p:sp>
      <p:sp>
        <p:nvSpPr>
          <p:cNvPr id="596" name="Google Shape;596;p40"/>
          <p:cNvSpPr txBox="1"/>
          <p:nvPr>
            <p:ph idx="1" type="body"/>
          </p:nvPr>
        </p:nvSpPr>
        <p:spPr>
          <a:xfrm>
            <a:off x="311700" y="847675"/>
            <a:ext cx="8797800" cy="36432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rPr lang="en" sz="800">
                <a:latin typeface="Courier New"/>
                <a:ea typeface="Courier New"/>
                <a:cs typeface="Courier New"/>
                <a:sym typeface="Courier New"/>
              </a:rPr>
              <a:t>&lt;routes&gt;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&lt;vType id="normal_car" vClass="passenger" maxSpeed="40" speedFactor="0.9" speedDev="0.2" sigma="0.5"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&lt;vType id="sporty_car" vClass="passenger" maxSpeed="60" speedFactor="1.3" speedDev="0.1" sigma="0.1"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&lt;vType id="trailer" vClass="trailer"  maxSpeed="30" speedFactor="1.1" speedDev="0.1"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&lt;vType id="coach" vClass="coach"  maxSpeed="30" speedFactor="1." speedDev="0.1"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&lt;flow id="normal_flow" type="normal_car" begin="0" end="5000" number="5000" from="entry" to="exit" departPos="last" departLane="best"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&lt;flow id="sporty_flow" type="sporty_car" begin="0" end="5000" number="300" from="entry" to="exit" departPos="last" departLane="best"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&lt;flow id="coach_flow" type="coach" begin="0" end="5000" number="300" from="entry" to="exit" departPos="last" departLane="best" /&gt;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&lt;flow id="trailer_flow" type="trailer" begin="0" end="5000" number="700" from="entry" to="exit" departPos="last" departLane="best" /&gt;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&lt;trip id="trailer_trip" depart="0" from="entry" to="exit" departPos="last" departLane="best"/&gt;</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&lt;/routes&gt;</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800"/>
              </a:spcBef>
              <a:spcAft>
                <a:spcPts val="0"/>
              </a:spcAft>
              <a:buNone/>
            </a:pPr>
            <a:r>
              <a:rPr lang="en"/>
              <a:t>Standart Krauss c</a:t>
            </a:r>
            <a:r>
              <a:rPr lang="en"/>
              <a:t>ar following model parameters accessible through </a:t>
            </a:r>
            <a:r>
              <a:rPr lang="en">
                <a:latin typeface="Courier New"/>
                <a:ea typeface="Courier New"/>
                <a:cs typeface="Courier New"/>
                <a:sym typeface="Courier New"/>
              </a:rPr>
              <a:t>.xml </a:t>
            </a:r>
            <a:r>
              <a:rPr lang="en"/>
              <a:t>configuration files</a:t>
            </a:r>
            <a:endParaRPr>
              <a:latin typeface="Courier New"/>
              <a:ea typeface="Courier New"/>
              <a:cs typeface="Courier New"/>
              <a:sym typeface="Courier New"/>
            </a:endParaRPr>
          </a:p>
          <a:p>
            <a:pPr indent="-298450" lvl="0" marL="457200" rtl="0" algn="l">
              <a:spcBef>
                <a:spcPts val="0"/>
              </a:spcBef>
              <a:spcAft>
                <a:spcPts val="0"/>
              </a:spcAft>
              <a:buSzPts val="1100"/>
              <a:buChar char="●"/>
            </a:pPr>
            <a:r>
              <a:rPr lang="en"/>
              <a:t>accel – acceleration ability [m/s 2 ],</a:t>
            </a:r>
            <a:endParaRPr/>
          </a:p>
          <a:p>
            <a:pPr indent="-298450" lvl="0" marL="457200" rtl="0" algn="l">
              <a:spcBef>
                <a:spcPts val="0"/>
              </a:spcBef>
              <a:spcAft>
                <a:spcPts val="0"/>
              </a:spcAft>
              <a:buSzPts val="1100"/>
              <a:buChar char="●"/>
            </a:pPr>
            <a:r>
              <a:rPr lang="en"/>
              <a:t>decel – deceleration ability [m/s 2 ],</a:t>
            </a:r>
            <a:endParaRPr/>
          </a:p>
          <a:p>
            <a:pPr indent="-298450" lvl="0" marL="457200" rtl="0" algn="l">
              <a:spcBef>
                <a:spcPts val="0"/>
              </a:spcBef>
              <a:spcAft>
                <a:spcPts val="0"/>
              </a:spcAft>
              <a:buSzPts val="1100"/>
              <a:buChar char="●"/>
            </a:pPr>
            <a:r>
              <a:rPr lang="en"/>
              <a:t>sigma – driver imperfection (real value between 0 and 1 inclusive),</a:t>
            </a:r>
            <a:endParaRPr/>
          </a:p>
          <a:p>
            <a:pPr indent="-298450" lvl="0" marL="457200" rtl="0" algn="l">
              <a:spcBef>
                <a:spcPts val="0"/>
              </a:spcBef>
              <a:spcAft>
                <a:spcPts val="0"/>
              </a:spcAft>
              <a:buSzPts val="1100"/>
              <a:buChar char="●"/>
            </a:pPr>
            <a:r>
              <a:rPr lang="en"/>
              <a:t>length – vehicle length (including a typical gap distance between stopped/parked vehicles) [m],</a:t>
            </a:r>
            <a:endParaRPr/>
          </a:p>
          <a:p>
            <a:pPr indent="-298450" lvl="0" marL="457200" rtl="0" algn="l">
              <a:spcBef>
                <a:spcPts val="0"/>
              </a:spcBef>
              <a:spcAft>
                <a:spcPts val="0"/>
              </a:spcAft>
              <a:buSzPts val="1100"/>
              <a:buChar char="●"/>
            </a:pPr>
            <a:r>
              <a:rPr lang="en"/>
              <a:t>maxSpeed – vehicle maximum velocity [m/s],</a:t>
            </a:r>
            <a:endParaRPr/>
          </a:p>
          <a:p>
            <a:pPr indent="-298450" lvl="0" marL="457200" rtl="0" algn="l">
              <a:spcBef>
                <a:spcPts val="0"/>
              </a:spcBef>
              <a:spcAft>
                <a:spcPts val="0"/>
              </a:spcAft>
              <a:buSzPts val="1100"/>
              <a:buChar char="●"/>
            </a:pPr>
            <a:r>
              <a:rPr lang="en"/>
              <a:t>tau – driver’s reaction time [s].</a:t>
            </a:r>
            <a:endParaRPr/>
          </a:p>
          <a:p>
            <a:pPr indent="0" lvl="0" marL="0" rtl="0" algn="l">
              <a:spcBef>
                <a:spcPts val="0"/>
              </a:spcBef>
              <a:spcAft>
                <a:spcPts val="0"/>
              </a:spcAft>
              <a:buNone/>
            </a:pPr>
            <a:r>
              <a:rPr lang="en" u="sng">
                <a:solidFill>
                  <a:schemeClr val="hlink"/>
                </a:solidFill>
                <a:hlinkClick r:id="rId3"/>
              </a:rPr>
              <a:t>https://sumo.dlr.de/docs/Vehicle_Type_Parameter_Defaults.html</a:t>
            </a:r>
            <a:r>
              <a:rPr lang="en"/>
              <a:t>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https://sumo.dlr.de/docs/Definition_of_Vehicles,_Vehicle_Types,_and_Routes.html#car-following_model_parameters</a:t>
            </a:r>
            <a:r>
              <a:rPr lang="en"/>
              <a:t> </a:t>
            </a:r>
            <a:endParaRPr sz="800">
              <a:latin typeface="Courier New"/>
              <a:ea typeface="Courier New"/>
              <a:cs typeface="Courier New"/>
              <a:sym typeface="Courier New"/>
            </a:endParaRPr>
          </a:p>
          <a:p>
            <a:pPr indent="0" lvl="0" marL="0" rtl="0" algn="l">
              <a:spcBef>
                <a:spcPts val="800"/>
              </a:spcBef>
              <a:spcAft>
                <a:spcPts val="0"/>
              </a:spcAft>
              <a:buNone/>
            </a:pPr>
            <a:r>
              <a:t/>
            </a:r>
            <a:endParaRPr/>
          </a:p>
        </p:txBody>
      </p:sp>
      <p:pic>
        <p:nvPicPr>
          <p:cNvPr id="597" name="Google Shape;597;p40"/>
          <p:cNvPicPr preferRelativeResize="0"/>
          <p:nvPr/>
        </p:nvPicPr>
        <p:blipFill>
          <a:blip r:embed="rId5">
            <a:alphaModFix/>
          </a:blip>
          <a:stretch>
            <a:fillRect/>
          </a:stretch>
        </p:blipFill>
        <p:spPr>
          <a:xfrm>
            <a:off x="7007025" y="2387950"/>
            <a:ext cx="1945525" cy="164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1"/>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Lane changing properties</a:t>
            </a:r>
            <a:endParaRPr/>
          </a:p>
        </p:txBody>
      </p:sp>
      <p:sp>
        <p:nvSpPr>
          <p:cNvPr id="603" name="Google Shape;603;p41"/>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From vehicle perspective:</a:t>
            </a:r>
            <a:endParaRPr/>
          </a:p>
          <a:p>
            <a:pPr indent="0" lvl="0" marL="0" rtl="0" algn="l">
              <a:spcBef>
                <a:spcPts val="800"/>
              </a:spcBef>
              <a:spcAft>
                <a:spcPts val="0"/>
              </a:spcAft>
              <a:buNone/>
            </a:pPr>
            <a:r>
              <a:rPr lang="en" u="sng">
                <a:solidFill>
                  <a:schemeClr val="hlink"/>
                </a:solidFill>
                <a:hlinkClick r:id="rId3"/>
              </a:rPr>
              <a:t>https://sumo.dlr.de/docs/Definition_of_Vehicles,_Vehicle_Types,_and_Routes.html#lane-changing_models</a:t>
            </a:r>
            <a:r>
              <a:rPr lang="en"/>
              <a:t> </a:t>
            </a:r>
            <a:endParaRPr/>
          </a:p>
          <a:p>
            <a:pPr indent="0" lvl="0" marL="0" rtl="0" algn="l">
              <a:spcBef>
                <a:spcPts val="800"/>
              </a:spcBef>
              <a:spcAft>
                <a:spcPts val="0"/>
              </a:spcAft>
              <a:buNone/>
            </a:pPr>
            <a:r>
              <a:rPr lang="en">
                <a:latin typeface="Courier New"/>
                <a:ea typeface="Courier New"/>
                <a:cs typeface="Courier New"/>
                <a:sym typeface="Courier New"/>
              </a:rPr>
              <a:t>&lt;vType id="selfish_car" lcStrategic="0.5" lcCooperative="0.0"/&gt;</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From network perspective:</a:t>
            </a:r>
            <a:endParaRPr/>
          </a:p>
          <a:p>
            <a:pPr indent="0" lvl="0" marL="0" rtl="0" algn="l">
              <a:spcBef>
                <a:spcPts val="800"/>
              </a:spcBef>
              <a:spcAft>
                <a:spcPts val="0"/>
              </a:spcAft>
              <a:buNone/>
            </a:pPr>
            <a:r>
              <a:rPr lang="en" u="sng">
                <a:solidFill>
                  <a:schemeClr val="hlink"/>
                </a:solidFill>
                <a:hlinkClick r:id="rId4"/>
              </a:rPr>
              <a:t>https://sumo.dlr.de/docs/Networks/PlainXML.html#lane-specific_definitions</a:t>
            </a:r>
            <a:r>
              <a:rPr lang="en"/>
              <a:t> </a:t>
            </a:r>
            <a:endParaRPr/>
          </a:p>
          <a:p>
            <a:pPr indent="0" lvl="0" marL="0" rtl="0" algn="l">
              <a:lnSpc>
                <a:spcPct val="100000"/>
              </a:lnSpc>
              <a:spcBef>
                <a:spcPts val="800"/>
              </a:spcBef>
              <a:spcAft>
                <a:spcPts val="0"/>
              </a:spcAft>
              <a:buNone/>
            </a:pPr>
            <a:r>
              <a:rPr lang="en">
                <a:latin typeface="Courier New"/>
                <a:ea typeface="Courier New"/>
                <a:cs typeface="Courier New"/>
                <a:sym typeface="Courier New"/>
              </a:rPr>
              <a:t>&lt;lane … changeLeft=”car, bus”, changeRight=”car”/&gt;</a:t>
            </a:r>
            <a:endParaRPr/>
          </a:p>
          <a:p>
            <a:pPr indent="0" lvl="0" marL="0" rtl="0" algn="l">
              <a:spcBef>
                <a:spcPts val="800"/>
              </a:spcBef>
              <a:spcAft>
                <a:spcPts val="0"/>
              </a:spcAft>
              <a:buNone/>
            </a:pPr>
            <a:r>
              <a:rPr lang="en"/>
              <a:t>where:</a:t>
            </a:r>
            <a:endParaRPr>
              <a:latin typeface="Courier New"/>
              <a:ea typeface="Courier New"/>
              <a:cs typeface="Courier New"/>
              <a:sym typeface="Courier New"/>
            </a:endParaRPr>
          </a:p>
          <a:p>
            <a:pPr indent="0" lvl="0" marL="0" rtl="0" algn="l">
              <a:lnSpc>
                <a:spcPct val="100000"/>
              </a:lnSpc>
              <a:spcBef>
                <a:spcPts val="800"/>
              </a:spcBef>
              <a:spcAft>
                <a:spcPts val="0"/>
              </a:spcAft>
              <a:buNone/>
            </a:pPr>
            <a:r>
              <a:rPr lang="en">
                <a:latin typeface="Courier New"/>
                <a:ea typeface="Courier New"/>
                <a:cs typeface="Courier New"/>
                <a:sym typeface="Courier New"/>
              </a:rPr>
              <a:t>changeLeft</a:t>
            </a:r>
            <a:r>
              <a:rPr lang="en"/>
              <a:t> [list of vehicle classes] List of vehicle classes that may change left from this lane</a:t>
            </a:r>
            <a:endParaRPr/>
          </a:p>
          <a:p>
            <a:pPr indent="0" lvl="0" marL="0" rtl="0" algn="l">
              <a:lnSpc>
                <a:spcPct val="100000"/>
              </a:lnSpc>
              <a:spcBef>
                <a:spcPts val="800"/>
              </a:spcBef>
              <a:spcAft>
                <a:spcPts val="0"/>
              </a:spcAft>
              <a:buNone/>
            </a:pPr>
            <a:r>
              <a:rPr lang="en">
                <a:latin typeface="Courier New"/>
                <a:ea typeface="Courier New"/>
                <a:cs typeface="Courier New"/>
                <a:sym typeface="Courier New"/>
              </a:rPr>
              <a:t>changeRight</a:t>
            </a:r>
            <a:r>
              <a:rPr lang="en"/>
              <a:t> [list of vehicle classes] List of vehicle classes that may change right from this lane</a:t>
            </a:r>
            <a:endParaRPr/>
          </a:p>
          <a:p>
            <a:pPr indent="0" lvl="0" marL="0" rtl="0" algn="l">
              <a:spcBef>
                <a:spcPts val="8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2"/>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Example 2: simulation definition *.sumocfg</a:t>
            </a:r>
            <a:endParaRPr/>
          </a:p>
        </p:txBody>
      </p:sp>
      <p:sp>
        <p:nvSpPr>
          <p:cNvPr id="609" name="Google Shape;609;p42"/>
          <p:cNvSpPr txBox="1"/>
          <p:nvPr>
            <p:ph idx="1" type="body"/>
          </p:nvPr>
        </p:nvSpPr>
        <p:spPr>
          <a:xfrm>
            <a:off x="311700" y="1152475"/>
            <a:ext cx="47619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Simulation is specified in </a:t>
            </a:r>
            <a:r>
              <a:rPr lang="en">
                <a:latin typeface="Courier New"/>
                <a:ea typeface="Courier New"/>
                <a:cs typeface="Courier New"/>
                <a:sym typeface="Courier New"/>
              </a:rPr>
              <a:t>*.sumocfg</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&lt;configuration&gt;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&lt;input&gt;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&lt;net-file value="my_net.net.xml"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&lt;route-files value="my_routes.rou.xml"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&lt;/input&gt;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&lt;time&gt;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&lt;begin value="0"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&lt;end value="5000"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&lt;/time&gt;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&lt;/configuration&gt;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t>run it:</a:t>
            </a:r>
            <a:r>
              <a:rPr lang="en">
                <a:latin typeface="Courier New"/>
                <a:ea typeface="Courier New"/>
                <a:cs typeface="Courier New"/>
                <a:sym typeface="Courier New"/>
              </a:rPr>
              <a:t> </a:t>
            </a:r>
            <a:r>
              <a:rPr b="1" lang="en">
                <a:latin typeface="Courier New"/>
                <a:ea typeface="Courier New"/>
                <a:cs typeface="Courier New"/>
                <a:sym typeface="Courier New"/>
              </a:rPr>
              <a:t>sumo-gui -c</a:t>
            </a:r>
            <a:r>
              <a:rPr lang="en">
                <a:latin typeface="Courier New"/>
                <a:ea typeface="Courier New"/>
                <a:cs typeface="Courier New"/>
                <a:sym typeface="Courier New"/>
              </a:rPr>
              <a:t> my_config.sumocfg</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other parameters are available? </a:t>
            </a:r>
            <a:r>
              <a:rPr lang="en" u="sng">
                <a:solidFill>
                  <a:schemeClr val="hlink"/>
                </a:solidFill>
                <a:hlinkClick r:id="rId3"/>
              </a:rPr>
              <a:t>https://sumo.dlr.de/docs/sumo.html</a:t>
            </a:r>
            <a:r>
              <a:rPr lang="en"/>
              <a:t> </a:t>
            </a:r>
            <a:endParaRPr/>
          </a:p>
        </p:txBody>
      </p:sp>
      <p:sp>
        <p:nvSpPr>
          <p:cNvPr id="610" name="Google Shape;610;p42"/>
          <p:cNvSpPr txBox="1"/>
          <p:nvPr/>
        </p:nvSpPr>
        <p:spPr>
          <a:xfrm>
            <a:off x="7860500" y="2692000"/>
            <a:ext cx="128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*.sumocfg</a:t>
            </a:r>
            <a:endParaRPr>
              <a:latin typeface="Courier New"/>
              <a:ea typeface="Courier New"/>
              <a:cs typeface="Courier New"/>
              <a:sym typeface="Courier New"/>
            </a:endParaRPr>
          </a:p>
        </p:txBody>
      </p:sp>
      <p:sp>
        <p:nvSpPr>
          <p:cNvPr id="611" name="Google Shape;611;p42"/>
          <p:cNvSpPr txBox="1"/>
          <p:nvPr/>
        </p:nvSpPr>
        <p:spPr>
          <a:xfrm>
            <a:off x="6503275" y="2177550"/>
            <a:ext cx="116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*.net.xml</a:t>
            </a:r>
            <a:endParaRPr>
              <a:latin typeface="Courier New"/>
              <a:ea typeface="Courier New"/>
              <a:cs typeface="Courier New"/>
              <a:sym typeface="Courier New"/>
            </a:endParaRPr>
          </a:p>
        </p:txBody>
      </p:sp>
      <p:sp>
        <p:nvSpPr>
          <p:cNvPr id="612" name="Google Shape;612;p42"/>
          <p:cNvSpPr txBox="1"/>
          <p:nvPr/>
        </p:nvSpPr>
        <p:spPr>
          <a:xfrm>
            <a:off x="6537175" y="3201475"/>
            <a:ext cx="116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*.rou.xml</a:t>
            </a:r>
            <a:endParaRPr>
              <a:latin typeface="Courier New"/>
              <a:ea typeface="Courier New"/>
              <a:cs typeface="Courier New"/>
              <a:sym typeface="Courier New"/>
            </a:endParaRPr>
          </a:p>
        </p:txBody>
      </p:sp>
      <p:sp>
        <p:nvSpPr>
          <p:cNvPr id="613" name="Google Shape;613;p42"/>
          <p:cNvSpPr txBox="1"/>
          <p:nvPr/>
        </p:nvSpPr>
        <p:spPr>
          <a:xfrm>
            <a:off x="4953850" y="2663200"/>
            <a:ext cx="128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*.type.xml</a:t>
            </a:r>
            <a:endParaRPr>
              <a:latin typeface="Courier New"/>
              <a:ea typeface="Courier New"/>
              <a:cs typeface="Courier New"/>
              <a:sym typeface="Courier New"/>
            </a:endParaRPr>
          </a:p>
        </p:txBody>
      </p:sp>
      <p:sp>
        <p:nvSpPr>
          <p:cNvPr id="614" name="Google Shape;614;p42"/>
          <p:cNvSpPr txBox="1"/>
          <p:nvPr/>
        </p:nvSpPr>
        <p:spPr>
          <a:xfrm>
            <a:off x="5073725" y="2190600"/>
            <a:ext cx="116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*.edg.xml</a:t>
            </a:r>
            <a:endParaRPr>
              <a:latin typeface="Courier New"/>
              <a:ea typeface="Courier New"/>
              <a:cs typeface="Courier New"/>
              <a:sym typeface="Courier New"/>
            </a:endParaRPr>
          </a:p>
        </p:txBody>
      </p:sp>
      <p:sp>
        <p:nvSpPr>
          <p:cNvPr id="615" name="Google Shape;615;p42"/>
          <p:cNvSpPr txBox="1"/>
          <p:nvPr/>
        </p:nvSpPr>
        <p:spPr>
          <a:xfrm>
            <a:off x="5073600" y="1665800"/>
            <a:ext cx="11652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*.nod.xml</a:t>
            </a:r>
            <a:endParaRPr>
              <a:latin typeface="Courier New"/>
              <a:ea typeface="Courier New"/>
              <a:cs typeface="Courier New"/>
              <a:sym typeface="Courier New"/>
            </a:endParaRPr>
          </a:p>
        </p:txBody>
      </p:sp>
      <p:cxnSp>
        <p:nvCxnSpPr>
          <p:cNvPr id="616" name="Google Shape;616;p42"/>
          <p:cNvCxnSpPr>
            <a:stCxn id="615" idx="3"/>
            <a:endCxn id="611" idx="1"/>
          </p:cNvCxnSpPr>
          <p:nvPr/>
        </p:nvCxnSpPr>
        <p:spPr>
          <a:xfrm>
            <a:off x="6238800" y="1844600"/>
            <a:ext cx="264600" cy="5118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42"/>
          <p:cNvCxnSpPr>
            <a:stCxn id="614" idx="3"/>
            <a:endCxn id="611" idx="1"/>
          </p:cNvCxnSpPr>
          <p:nvPr/>
        </p:nvCxnSpPr>
        <p:spPr>
          <a:xfrm flipH="1" rot="10800000">
            <a:off x="6238925" y="2356200"/>
            <a:ext cx="264300" cy="132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2"/>
          <p:cNvCxnSpPr>
            <a:stCxn id="613" idx="3"/>
            <a:endCxn id="611" idx="1"/>
          </p:cNvCxnSpPr>
          <p:nvPr/>
        </p:nvCxnSpPr>
        <p:spPr>
          <a:xfrm flipH="1" rot="10800000">
            <a:off x="6239050" y="2356300"/>
            <a:ext cx="264300" cy="4857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42"/>
          <p:cNvCxnSpPr>
            <a:stCxn id="611" idx="3"/>
            <a:endCxn id="610" idx="1"/>
          </p:cNvCxnSpPr>
          <p:nvPr/>
        </p:nvCxnSpPr>
        <p:spPr>
          <a:xfrm>
            <a:off x="7668475" y="2356350"/>
            <a:ext cx="192000" cy="5145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42"/>
          <p:cNvCxnSpPr>
            <a:stCxn id="612" idx="3"/>
            <a:endCxn id="610" idx="1"/>
          </p:cNvCxnSpPr>
          <p:nvPr/>
        </p:nvCxnSpPr>
        <p:spPr>
          <a:xfrm flipH="1" rot="10800000">
            <a:off x="7702375" y="2870875"/>
            <a:ext cx="158100" cy="509400"/>
          </a:xfrm>
          <a:prstGeom prst="straightConnector1">
            <a:avLst/>
          </a:prstGeom>
          <a:noFill/>
          <a:ln cap="flat" cmpd="sng" w="9525">
            <a:solidFill>
              <a:schemeClr val="dk2"/>
            </a:solidFill>
            <a:prstDash val="solid"/>
            <a:round/>
            <a:headEnd len="med" w="med" type="none"/>
            <a:tailEnd len="med" w="med" type="triangle"/>
          </a:ln>
        </p:spPr>
      </p:cxnSp>
      <p:sp>
        <p:nvSpPr>
          <p:cNvPr id="621" name="Google Shape;621;p42"/>
          <p:cNvSpPr txBox="1"/>
          <p:nvPr/>
        </p:nvSpPr>
        <p:spPr>
          <a:xfrm>
            <a:off x="7271300" y="4421925"/>
            <a:ext cx="1874400" cy="35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sumo / sumo-gui</a:t>
            </a:r>
            <a:endParaRPr>
              <a:latin typeface="Courier New"/>
              <a:ea typeface="Courier New"/>
              <a:cs typeface="Courier New"/>
              <a:sym typeface="Courier New"/>
            </a:endParaRPr>
          </a:p>
        </p:txBody>
      </p:sp>
      <p:cxnSp>
        <p:nvCxnSpPr>
          <p:cNvPr id="622" name="Google Shape;622;p42"/>
          <p:cNvCxnSpPr>
            <a:stCxn id="610" idx="2"/>
          </p:cNvCxnSpPr>
          <p:nvPr/>
        </p:nvCxnSpPr>
        <p:spPr>
          <a:xfrm>
            <a:off x="8503100" y="3049600"/>
            <a:ext cx="0" cy="137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3"/>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Exercise 1</a:t>
            </a:r>
            <a:endParaRPr/>
          </a:p>
        </p:txBody>
      </p:sp>
      <p:sp>
        <p:nvSpPr>
          <p:cNvPr id="628" name="Google Shape;628;p43"/>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298450" lvl="0" marL="457200" rtl="0" algn="l">
              <a:spcBef>
                <a:spcPts val="800"/>
              </a:spcBef>
              <a:spcAft>
                <a:spcPts val="0"/>
              </a:spcAft>
              <a:buSzPts val="1100"/>
              <a:buAutoNum type="arabicParenR"/>
            </a:pPr>
            <a:r>
              <a:rPr lang="en"/>
              <a:t>Model a 4 leg intersection with 1 lane each</a:t>
            </a:r>
            <a:endParaRPr/>
          </a:p>
          <a:p>
            <a:pPr indent="-298450" lvl="1" marL="914400" rtl="0" algn="l">
              <a:spcBef>
                <a:spcPts val="0"/>
              </a:spcBef>
              <a:spcAft>
                <a:spcPts val="0"/>
              </a:spcAft>
              <a:buSzPts val="1100"/>
              <a:buAutoNum type="alphaLcParenR"/>
            </a:pPr>
            <a:r>
              <a:rPr lang="en"/>
              <a:t>Use </a:t>
            </a:r>
            <a:r>
              <a:rPr lang="en">
                <a:latin typeface="Courier New"/>
                <a:ea typeface="Courier New"/>
                <a:cs typeface="Courier New"/>
                <a:sym typeface="Courier New"/>
              </a:rPr>
              <a:t>netedit</a:t>
            </a:r>
            <a:r>
              <a:rPr lang="en"/>
              <a:t> to create geometry (Remember good names, you will need them to assign demand)</a:t>
            </a:r>
            <a:endParaRPr/>
          </a:p>
          <a:p>
            <a:pPr indent="-298450" lvl="1" marL="914400" rtl="0" algn="l">
              <a:spcBef>
                <a:spcPts val="0"/>
              </a:spcBef>
              <a:spcAft>
                <a:spcPts val="0"/>
              </a:spcAft>
              <a:buSzPts val="1100"/>
              <a:buAutoNum type="alphaLcParenR"/>
            </a:pPr>
            <a:r>
              <a:rPr lang="en"/>
              <a:t>Add connections for all turns except turnaround (Use netedit or create a *.con.xml file </a:t>
            </a:r>
            <a:r>
              <a:rPr lang="en" u="sng">
                <a:solidFill>
                  <a:schemeClr val="hlink"/>
                </a:solidFill>
                <a:hlinkClick r:id="rId3"/>
              </a:rPr>
              <a:t>https://sumo.dlr.de/docs/Networks/SUMO_Road_Networks.html#connections</a:t>
            </a:r>
            <a:r>
              <a:rPr lang="en"/>
              <a:t>)</a:t>
            </a:r>
            <a:endParaRPr/>
          </a:p>
          <a:p>
            <a:pPr indent="0" lvl="0" marL="457200" rtl="0" algn="l">
              <a:spcBef>
                <a:spcPts val="800"/>
              </a:spcBef>
              <a:spcAft>
                <a:spcPts val="0"/>
              </a:spcAft>
              <a:buNone/>
            </a:pPr>
            <a:r>
              <a:rPr lang="en"/>
              <a:t>* Help for 2 is somewhere in this doc: </a:t>
            </a:r>
            <a:r>
              <a:rPr lang="en" u="sng">
                <a:solidFill>
                  <a:schemeClr val="hlink"/>
                </a:solidFill>
                <a:hlinkClick r:id="rId4"/>
              </a:rPr>
              <a:t>https://sumo.dlr.de/docs/Definition_of_Vehicles,_Vehicle_Types,_and_Routes.html</a:t>
            </a:r>
            <a:r>
              <a:rPr lang="en"/>
              <a:t> </a:t>
            </a:r>
            <a:endParaRPr/>
          </a:p>
          <a:p>
            <a:pPr indent="-298450" lvl="0" marL="457200" rtl="0" algn="l">
              <a:spcBef>
                <a:spcPts val="800"/>
              </a:spcBef>
              <a:spcAft>
                <a:spcPts val="0"/>
              </a:spcAft>
              <a:buSzPts val="1100"/>
              <a:buAutoNum type="arabicParenR"/>
            </a:pPr>
            <a:r>
              <a:rPr lang="en"/>
              <a:t>Create a </a:t>
            </a:r>
            <a:r>
              <a:rPr lang="en">
                <a:latin typeface="Courier New"/>
                <a:ea typeface="Courier New"/>
                <a:cs typeface="Courier New"/>
                <a:sym typeface="Courier New"/>
              </a:rPr>
              <a:t>*.rou.xml </a:t>
            </a:r>
            <a:r>
              <a:rPr lang="en"/>
              <a:t>demand file in your text editor of choice</a:t>
            </a:r>
            <a:endParaRPr/>
          </a:p>
          <a:p>
            <a:pPr indent="-298450" lvl="1" marL="914400" rtl="0" algn="l">
              <a:spcBef>
                <a:spcPts val="0"/>
              </a:spcBef>
              <a:spcAft>
                <a:spcPts val="0"/>
              </a:spcAft>
              <a:buSzPts val="1100"/>
              <a:buAutoNum type="alphaLcParenR"/>
            </a:pPr>
            <a:r>
              <a:rPr lang="en"/>
              <a:t>Define 3 routes on the intersection</a:t>
            </a:r>
            <a:endParaRPr/>
          </a:p>
          <a:p>
            <a:pPr indent="-298450" lvl="1" marL="914400" rtl="0" algn="l">
              <a:spcBef>
                <a:spcPts val="0"/>
              </a:spcBef>
              <a:spcAft>
                <a:spcPts val="0"/>
              </a:spcAft>
              <a:buSzPts val="1100"/>
              <a:buAutoNum type="alphaLcParenR"/>
            </a:pPr>
            <a:r>
              <a:rPr lang="en"/>
              <a:t>Define a vehicle </a:t>
            </a:r>
            <a:r>
              <a:rPr lang="en">
                <a:latin typeface="Courier New"/>
                <a:ea typeface="Courier New"/>
                <a:cs typeface="Courier New"/>
                <a:sym typeface="Courier New"/>
              </a:rPr>
              <a:t>vType</a:t>
            </a:r>
            <a:r>
              <a:rPr lang="en"/>
              <a:t> that has maximum speed of 50 and green color. D</a:t>
            </a:r>
            <a:r>
              <a:rPr lang="en"/>
              <a:t>efine a flow of the vehicles each route, that ends on timestep 500, simulate results in sumo-gui</a:t>
            </a:r>
            <a:endParaRPr/>
          </a:p>
          <a:p>
            <a:pPr indent="-298450" lvl="1" marL="914400" rtl="0" algn="l">
              <a:spcBef>
                <a:spcPts val="0"/>
              </a:spcBef>
              <a:spcAft>
                <a:spcPts val="0"/>
              </a:spcAft>
              <a:buSzPts val="1100"/>
              <a:buAutoNum type="alphaLcParenR"/>
            </a:pPr>
            <a:r>
              <a:rPr lang="en"/>
              <a:t>Define a bus </a:t>
            </a:r>
            <a:r>
              <a:rPr lang="en">
                <a:latin typeface="Courier New"/>
                <a:ea typeface="Courier New"/>
                <a:cs typeface="Courier New"/>
                <a:sym typeface="Courier New"/>
              </a:rPr>
              <a:t>vType </a:t>
            </a:r>
            <a:r>
              <a:rPr lang="en"/>
              <a:t>that has a maximum speed of 20 and red color. D</a:t>
            </a:r>
            <a:r>
              <a:rPr lang="en"/>
              <a:t>efine a trip for the busses during timesteps 100, 200, 300, 400, simulate results in sumo-gui</a:t>
            </a:r>
            <a:endParaRPr/>
          </a:p>
          <a:p>
            <a:pPr indent="-298450" lvl="0" marL="457200" rtl="0" algn="l">
              <a:spcBef>
                <a:spcPts val="0"/>
              </a:spcBef>
              <a:spcAft>
                <a:spcPts val="0"/>
              </a:spcAft>
              <a:buSzPts val="1100"/>
              <a:buAutoNum type="arabicParenR"/>
            </a:pPr>
            <a:r>
              <a:rPr lang="en"/>
              <a:t>For the fast:</a:t>
            </a:r>
            <a:endParaRPr/>
          </a:p>
          <a:p>
            <a:pPr indent="-298450" lvl="1" marL="914400" rtl="0" algn="l">
              <a:spcBef>
                <a:spcPts val="0"/>
              </a:spcBef>
              <a:spcAft>
                <a:spcPts val="0"/>
              </a:spcAft>
              <a:buSzPts val="1100"/>
              <a:buAutoNum type="alphaLcParenR"/>
            </a:pPr>
            <a:r>
              <a:rPr lang="en"/>
              <a:t>Split the approaches in 2 parts, on the part closest to the intersection junction add a lane, view the results in </a:t>
            </a:r>
            <a:r>
              <a:rPr lang="en">
                <a:latin typeface="Courier New"/>
                <a:ea typeface="Courier New"/>
                <a:cs typeface="Courier New"/>
                <a:sym typeface="Courier New"/>
              </a:rPr>
              <a:t>netedit</a:t>
            </a:r>
            <a:endParaRPr>
              <a:latin typeface="Courier New"/>
              <a:ea typeface="Courier New"/>
              <a:cs typeface="Courier New"/>
              <a:sym typeface="Courier New"/>
            </a:endParaRPr>
          </a:p>
          <a:p>
            <a:pPr indent="-298450" lvl="1" marL="914400" rtl="0" algn="l">
              <a:spcBef>
                <a:spcPts val="0"/>
              </a:spcBef>
              <a:spcAft>
                <a:spcPts val="0"/>
              </a:spcAft>
              <a:buSzPts val="1100"/>
              <a:buAutoNum type="alphaLcParenR"/>
            </a:pPr>
            <a:r>
              <a:rPr lang="en"/>
              <a:t>Add pedestrian lane to all edges, add crossings, create pedestrian routes and add pedestrian flows, simulate the results in </a:t>
            </a:r>
            <a:r>
              <a:rPr lang="en">
                <a:latin typeface="Courier New"/>
                <a:ea typeface="Courier New"/>
                <a:cs typeface="Courier New"/>
                <a:sym typeface="Courier New"/>
              </a:rPr>
              <a:t>sumo-gui</a:t>
            </a:r>
            <a:endParaRPr>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4"/>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SUMO workshop part 2</a:t>
            </a:r>
            <a:endParaRPr/>
          </a:p>
        </p:txBody>
      </p:sp>
      <p:sp>
        <p:nvSpPr>
          <p:cNvPr id="634" name="Google Shape;634;p44"/>
          <p:cNvSpPr txBox="1"/>
          <p:nvPr>
            <p:ph idx="1" type="body"/>
          </p:nvPr>
        </p:nvSpPr>
        <p:spPr>
          <a:xfrm>
            <a:off x="311700" y="1126450"/>
            <a:ext cx="8520600" cy="3416400"/>
          </a:xfrm>
          <a:prstGeom prst="rect">
            <a:avLst/>
          </a:prstGeom>
        </p:spPr>
        <p:txBody>
          <a:bodyPr anchorCtr="0" anchor="t" bIns="34275" lIns="0" spcFirstLastPara="1" rIns="0" wrap="square" tIns="34275">
            <a:noAutofit/>
          </a:bodyPr>
          <a:lstStyle/>
          <a:p>
            <a:pPr indent="-298450" lvl="0" marL="457200" rtl="0" algn="l">
              <a:spcBef>
                <a:spcPts val="800"/>
              </a:spcBef>
              <a:spcAft>
                <a:spcPts val="0"/>
              </a:spcAft>
              <a:buSzPts val="1100"/>
              <a:buChar char="●"/>
            </a:pPr>
            <a:r>
              <a:rPr lang="en"/>
              <a:t>More detailed demand generation</a:t>
            </a:r>
            <a:endParaRPr/>
          </a:p>
          <a:p>
            <a:pPr indent="-298450" lvl="0" marL="457200" rtl="0" algn="l">
              <a:spcBef>
                <a:spcPts val="0"/>
              </a:spcBef>
              <a:spcAft>
                <a:spcPts val="0"/>
              </a:spcAft>
              <a:buSzPts val="1100"/>
              <a:buChar char="●"/>
            </a:pPr>
            <a:r>
              <a:rPr lang="en"/>
              <a:t>Output generation</a:t>
            </a:r>
            <a:endParaRPr/>
          </a:p>
          <a:p>
            <a:pPr indent="-298450" lvl="0" marL="457200" rtl="0" algn="l">
              <a:spcBef>
                <a:spcPts val="0"/>
              </a:spcBef>
              <a:spcAft>
                <a:spcPts val="0"/>
              </a:spcAft>
              <a:buSzPts val="1100"/>
              <a:buChar char="●"/>
            </a:pPr>
            <a:r>
              <a:rPr lang="en"/>
              <a:t>Extra tips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5"/>
          <p:cNvSpPr txBox="1"/>
          <p:nvPr>
            <p:ph type="title"/>
          </p:nvPr>
        </p:nvSpPr>
        <p:spPr>
          <a:xfrm>
            <a:off x="311700" y="-1217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Generating random trips</a:t>
            </a:r>
            <a:endParaRPr/>
          </a:p>
        </p:txBody>
      </p:sp>
      <p:sp>
        <p:nvSpPr>
          <p:cNvPr id="640" name="Google Shape;640;p45"/>
          <p:cNvSpPr txBox="1"/>
          <p:nvPr>
            <p:ph idx="1" type="body"/>
          </p:nvPr>
        </p:nvSpPr>
        <p:spPr>
          <a:xfrm>
            <a:off x="311700" y="601100"/>
            <a:ext cx="8520600" cy="44862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Simple version:</a:t>
            </a:r>
            <a:endParaRPr b="1">
              <a:latin typeface="Courier New"/>
              <a:ea typeface="Courier New"/>
              <a:cs typeface="Courier New"/>
              <a:sym typeface="Courier New"/>
            </a:endParaRPr>
          </a:p>
          <a:p>
            <a:pPr indent="0" lvl="0" marL="0" rtl="0" algn="l">
              <a:spcBef>
                <a:spcPts val="800"/>
              </a:spcBef>
              <a:spcAft>
                <a:spcPts val="0"/>
              </a:spcAft>
              <a:buNone/>
            </a:pPr>
            <a:r>
              <a:rPr b="1" lang="en">
                <a:latin typeface="Courier New"/>
                <a:ea typeface="Courier New"/>
                <a:cs typeface="Courier New"/>
                <a:sym typeface="Courier New"/>
              </a:rPr>
              <a:t>python </a:t>
            </a:r>
            <a:r>
              <a:rPr b="1" lang="en">
                <a:latin typeface="Courier New"/>
                <a:ea typeface="Courier New"/>
                <a:cs typeface="Courier New"/>
                <a:sym typeface="Courier New"/>
              </a:rPr>
              <a:t>$SUMO_HOME/tools/randomTrips.py</a:t>
            </a:r>
            <a:r>
              <a:rPr lang="en">
                <a:latin typeface="Courier New"/>
                <a:ea typeface="Courier New"/>
                <a:cs typeface="Courier New"/>
                <a:sym typeface="Courier New"/>
              </a:rPr>
              <a:t> </a:t>
            </a:r>
            <a:r>
              <a:rPr b="1" lang="en">
                <a:latin typeface="Courier New"/>
                <a:ea typeface="Courier New"/>
                <a:cs typeface="Courier New"/>
                <a:sym typeface="Courier New"/>
              </a:rPr>
              <a:t>-n</a:t>
            </a:r>
            <a:r>
              <a:rPr lang="en">
                <a:latin typeface="Courier New"/>
                <a:ea typeface="Courier New"/>
                <a:cs typeface="Courier New"/>
                <a:sym typeface="Courier New"/>
              </a:rPr>
              <a:t> test.net.xml </a:t>
            </a:r>
            <a:r>
              <a:rPr b="1" lang="en">
                <a:latin typeface="Courier New"/>
                <a:ea typeface="Courier New"/>
                <a:cs typeface="Courier New"/>
                <a:sym typeface="Courier New"/>
              </a:rPr>
              <a:t>-o</a:t>
            </a:r>
            <a:r>
              <a:rPr lang="en">
                <a:latin typeface="Courier New"/>
                <a:ea typeface="Courier New"/>
                <a:cs typeface="Courier New"/>
                <a:sym typeface="Courier New"/>
              </a:rPr>
              <a:t> test.rou.xml </a:t>
            </a:r>
            <a:r>
              <a:rPr b="1" lang="en">
                <a:latin typeface="Courier New"/>
                <a:ea typeface="Courier New"/>
                <a:cs typeface="Courier New"/>
                <a:sym typeface="Courier New"/>
              </a:rPr>
              <a:t>--period</a:t>
            </a:r>
            <a:r>
              <a:rPr lang="en">
                <a:latin typeface="Courier New"/>
                <a:ea typeface="Courier New"/>
                <a:cs typeface="Courier New"/>
                <a:sym typeface="Courier New"/>
              </a:rPr>
              <a:t> 5 </a:t>
            </a:r>
            <a:r>
              <a:rPr b="1" lang="en">
                <a:latin typeface="Courier New"/>
                <a:ea typeface="Courier New"/>
                <a:cs typeface="Courier New"/>
                <a:sym typeface="Courier New"/>
              </a:rPr>
              <a:t>-b</a:t>
            </a:r>
            <a:r>
              <a:rPr lang="en">
                <a:latin typeface="Courier New"/>
                <a:ea typeface="Courier New"/>
                <a:cs typeface="Courier New"/>
                <a:sym typeface="Courier New"/>
              </a:rPr>
              <a:t> 5 </a:t>
            </a:r>
            <a:r>
              <a:rPr b="1" lang="en">
                <a:latin typeface="Courier New"/>
                <a:ea typeface="Courier New"/>
                <a:cs typeface="Courier New"/>
                <a:sym typeface="Courier New"/>
              </a:rPr>
              <a:t>-e</a:t>
            </a:r>
            <a:r>
              <a:rPr lang="en">
                <a:latin typeface="Courier New"/>
                <a:ea typeface="Courier New"/>
                <a:cs typeface="Courier New"/>
                <a:sym typeface="Courier New"/>
              </a:rPr>
              <a:t> 105</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None/>
            </a:pPr>
            <a:r>
              <a:rPr lang="en"/>
              <a:t>More advanced version, with prefixes, random seeds and edge weights:</a:t>
            </a:r>
            <a:endParaRPr/>
          </a:p>
          <a:p>
            <a:pPr indent="0" lvl="0" marL="0" rtl="0" algn="l">
              <a:spcBef>
                <a:spcPts val="800"/>
              </a:spcBef>
              <a:spcAft>
                <a:spcPts val="0"/>
              </a:spcAft>
              <a:buNone/>
            </a:pPr>
            <a:r>
              <a:rPr b="1" lang="en">
                <a:latin typeface="Courier New"/>
                <a:ea typeface="Courier New"/>
                <a:cs typeface="Courier New"/>
                <a:sym typeface="Courier New"/>
              </a:rPr>
              <a:t>python $SUMO_HOME/tools/randomTrips.py -n</a:t>
            </a:r>
            <a:r>
              <a:rPr lang="en">
                <a:latin typeface="Courier New"/>
                <a:ea typeface="Courier New"/>
                <a:cs typeface="Courier New"/>
                <a:sym typeface="Courier New"/>
              </a:rPr>
              <a:t> block.net.xml </a:t>
            </a:r>
            <a:r>
              <a:rPr b="1" lang="en">
                <a:latin typeface="Courier New"/>
                <a:ea typeface="Courier New"/>
                <a:cs typeface="Courier New"/>
                <a:sym typeface="Courier New"/>
              </a:rPr>
              <a:t>-o</a:t>
            </a:r>
            <a:r>
              <a:rPr lang="en">
                <a:latin typeface="Courier New"/>
                <a:ea typeface="Courier New"/>
                <a:cs typeface="Courier New"/>
                <a:sym typeface="Courier New"/>
              </a:rPr>
              <a:t> vehicles.rou.xml </a:t>
            </a:r>
            <a:r>
              <a:rPr b="1" lang="en">
                <a:latin typeface="Courier New"/>
                <a:ea typeface="Courier New"/>
                <a:cs typeface="Courier New"/>
                <a:sym typeface="Courier New"/>
              </a:rPr>
              <a:t>--period</a:t>
            </a:r>
            <a:r>
              <a:rPr lang="en">
                <a:latin typeface="Courier New"/>
                <a:ea typeface="Courier New"/>
                <a:cs typeface="Courier New"/>
                <a:sym typeface="Courier New"/>
              </a:rPr>
              <a:t>  5 </a:t>
            </a:r>
            <a:r>
              <a:rPr b="1" lang="en">
                <a:latin typeface="Courier New"/>
                <a:ea typeface="Courier New"/>
                <a:cs typeface="Courier New"/>
                <a:sym typeface="Courier New"/>
              </a:rPr>
              <a:t>--prefix</a:t>
            </a:r>
            <a:r>
              <a:rPr lang="en">
                <a:latin typeface="Courier New"/>
                <a:ea typeface="Courier New"/>
                <a:cs typeface="Courier New"/>
                <a:sym typeface="Courier New"/>
              </a:rPr>
              <a:t> "v" </a:t>
            </a:r>
            <a:endParaRPr>
              <a:latin typeface="Courier New"/>
              <a:ea typeface="Courier New"/>
              <a:cs typeface="Courier New"/>
              <a:sym typeface="Courier New"/>
            </a:endParaRPr>
          </a:p>
          <a:p>
            <a:pPr indent="0" lvl="0" marL="0" rtl="0" algn="l">
              <a:spcBef>
                <a:spcPts val="800"/>
              </a:spcBef>
              <a:spcAft>
                <a:spcPts val="0"/>
              </a:spcAft>
              <a:buNone/>
            </a:pPr>
            <a:r>
              <a:rPr b="1" lang="en">
                <a:latin typeface="Courier New"/>
                <a:ea typeface="Courier New"/>
                <a:cs typeface="Courier New"/>
                <a:sym typeface="Courier New"/>
              </a:rPr>
              <a:t>--seed</a:t>
            </a:r>
            <a:r>
              <a:rPr lang="en">
                <a:latin typeface="Courier New"/>
                <a:ea typeface="Courier New"/>
                <a:cs typeface="Courier New"/>
                <a:sym typeface="Courier New"/>
              </a:rPr>
              <a:t> 42 </a:t>
            </a:r>
            <a:r>
              <a:rPr b="1" lang="en">
                <a:latin typeface="Courier New"/>
                <a:ea typeface="Courier New"/>
                <a:cs typeface="Courier New"/>
                <a:sym typeface="Courier New"/>
              </a:rPr>
              <a:t>--weights-prefix</a:t>
            </a:r>
            <a:r>
              <a:rPr lang="en">
                <a:latin typeface="Courier New"/>
                <a:ea typeface="Courier New"/>
                <a:cs typeface="Courier New"/>
                <a:sym typeface="Courier New"/>
              </a:rPr>
              <a:t> edge_weights </a:t>
            </a:r>
            <a:r>
              <a:rPr b="1" lang="en">
                <a:latin typeface="Courier New"/>
                <a:ea typeface="Courier New"/>
                <a:cs typeface="Courier New"/>
                <a:sym typeface="Courier New"/>
              </a:rPr>
              <a:t>--validate --end</a:t>
            </a:r>
            <a:r>
              <a:rPr lang="en">
                <a:latin typeface="Courier New"/>
                <a:ea typeface="Courier New"/>
                <a:cs typeface="Courier New"/>
                <a:sym typeface="Courier New"/>
              </a:rPr>
              <a:t>=3600</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t>Remember different slash and env variable name on Windows:</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800"/>
              </a:spcBef>
              <a:spcAft>
                <a:spcPts val="0"/>
              </a:spcAft>
              <a:buNone/>
            </a:pPr>
            <a:r>
              <a:rPr b="1" lang="en">
                <a:latin typeface="Courier New"/>
                <a:ea typeface="Courier New"/>
                <a:cs typeface="Courier New"/>
                <a:sym typeface="Courier New"/>
              </a:rPr>
              <a:t>python %SUMO_HOME%\tools\randomTrips.py</a:t>
            </a:r>
            <a:endParaRPr b="1">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6"/>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Outputs</a:t>
            </a:r>
            <a:endParaRPr/>
          </a:p>
        </p:txBody>
      </p:sp>
      <p:sp>
        <p:nvSpPr>
          <p:cNvPr id="646" name="Google Shape;646;p46"/>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Diverse output muligheder per timestep / køretøj</a:t>
            </a:r>
            <a:endParaRPr/>
          </a:p>
          <a:p>
            <a:pPr indent="-298450" lvl="0" marL="457200" rtl="0" algn="l">
              <a:spcBef>
                <a:spcPts val="800"/>
              </a:spcBef>
              <a:spcAft>
                <a:spcPts val="0"/>
              </a:spcAft>
              <a:buSzPts val="1100"/>
              <a:buChar char="●"/>
            </a:pPr>
            <a:r>
              <a:rPr lang="en"/>
              <a:t>Floating car data (FCD): Position, Speed, Vehicle angle - like a GPS device</a:t>
            </a:r>
            <a:endParaRPr/>
          </a:p>
          <a:p>
            <a:pPr indent="-298450" lvl="0" marL="457200" rtl="0" algn="l">
              <a:spcBef>
                <a:spcPts val="0"/>
              </a:spcBef>
              <a:spcAft>
                <a:spcPts val="0"/>
              </a:spcAft>
              <a:buSzPts val="1100"/>
              <a:buChar char="●"/>
            </a:pPr>
            <a:r>
              <a:rPr lang="en"/>
              <a:t>Network related data: </a:t>
            </a:r>
            <a:r>
              <a:rPr lang="en"/>
              <a:t>occupied</a:t>
            </a:r>
            <a:r>
              <a:rPr lang="en"/>
              <a:t> lane, edge, lane change and reason</a:t>
            </a:r>
            <a:endParaRPr/>
          </a:p>
          <a:p>
            <a:pPr indent="-298450" lvl="0" marL="457200" rtl="0" algn="l">
              <a:spcBef>
                <a:spcPts val="0"/>
              </a:spcBef>
              <a:spcAft>
                <a:spcPts val="0"/>
              </a:spcAft>
              <a:buSzPts val="1100"/>
              <a:buChar char="●"/>
            </a:pPr>
            <a:r>
              <a:rPr lang="en"/>
              <a:t>Emission-output CO2, CO, Nox, etc.</a:t>
            </a:r>
            <a:endParaRPr/>
          </a:p>
          <a:p>
            <a:pPr indent="-298450" lvl="0" marL="457200" rtl="0" algn="l">
              <a:spcBef>
                <a:spcPts val="0"/>
              </a:spcBef>
              <a:spcAft>
                <a:spcPts val="0"/>
              </a:spcAft>
              <a:buSzPts val="1100"/>
              <a:buChar char="●"/>
            </a:pPr>
            <a:r>
              <a:rPr lang="en"/>
              <a:t>Time to </a:t>
            </a:r>
            <a:r>
              <a:rPr lang="en"/>
              <a:t>collision</a:t>
            </a:r>
            <a:r>
              <a:rPr lang="en"/>
              <a:t>, brake rate, bumper to bumper distance, DRAC, deceleration to avoid crash</a:t>
            </a:r>
            <a:endParaRPr/>
          </a:p>
          <a:p>
            <a:pPr indent="-298450" lvl="0" marL="457200" rtl="0" algn="l">
              <a:spcBef>
                <a:spcPts val="0"/>
              </a:spcBef>
              <a:spcAft>
                <a:spcPts val="0"/>
              </a:spcAft>
              <a:buSzPts val="1100"/>
              <a:buChar char="●"/>
            </a:pPr>
            <a:r>
              <a:rPr lang="en"/>
              <a:t>More in experimental and under development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Run without GUI if we dont want to visualize it (better for performance)</a:t>
            </a:r>
            <a:endParaRPr/>
          </a:p>
          <a:p>
            <a:pPr indent="0" lvl="0" marL="0" rtl="0" algn="l">
              <a:spcBef>
                <a:spcPts val="800"/>
              </a:spcBef>
              <a:spcAft>
                <a:spcPts val="0"/>
              </a:spcAft>
              <a:buNone/>
            </a:pPr>
            <a:r>
              <a:rPr b="1" lang="en">
                <a:latin typeface="Courier New"/>
                <a:ea typeface="Courier New"/>
                <a:cs typeface="Courier New"/>
                <a:sym typeface="Courier New"/>
              </a:rPr>
              <a:t>sumo -c</a:t>
            </a:r>
            <a:r>
              <a:rPr lang="en">
                <a:latin typeface="Courier New"/>
                <a:ea typeface="Courier New"/>
                <a:cs typeface="Courier New"/>
                <a:sym typeface="Courier New"/>
              </a:rPr>
              <a:t> my_config.sumocfg </a:t>
            </a:r>
            <a:r>
              <a:rPr b="1" lang="en">
                <a:latin typeface="Courier New"/>
                <a:ea typeface="Courier New"/>
                <a:cs typeface="Courier New"/>
                <a:sym typeface="Courier New"/>
              </a:rPr>
              <a:t>--</a:t>
            </a:r>
            <a:r>
              <a:rPr b="1" lang="en">
                <a:latin typeface="Courier New"/>
                <a:ea typeface="Courier New"/>
                <a:cs typeface="Courier New"/>
                <a:sym typeface="Courier New"/>
              </a:rPr>
              <a:t>tripinfo-output</a:t>
            </a:r>
            <a:r>
              <a:rPr lang="en">
                <a:latin typeface="Courier New"/>
                <a:ea typeface="Courier New"/>
                <a:cs typeface="Courier New"/>
                <a:sym typeface="Courier New"/>
              </a:rPr>
              <a:t> my_tripinfo.xml</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7"/>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Another way, include into the config</a:t>
            </a:r>
            <a:endParaRPr/>
          </a:p>
        </p:txBody>
      </p:sp>
      <p:sp>
        <p:nvSpPr>
          <p:cNvPr id="652" name="Google Shape;652;p47"/>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&lt;configuration&gt;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&lt;input&gt;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&lt;net-file value="my_net.net.xml"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&lt;route-files value="my_routes.rou.xml" /&gt;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&lt;/input&gt;</a:t>
            </a:r>
            <a:endParaRPr>
              <a:latin typeface="Courier New"/>
              <a:ea typeface="Courier New"/>
              <a:cs typeface="Courier New"/>
              <a:sym typeface="Courier New"/>
            </a:endParaRPr>
          </a:p>
          <a:p>
            <a:pPr indent="0" lvl="0" marL="0" rtl="0" algn="l">
              <a:spcBef>
                <a:spcPts val="0"/>
              </a:spcBef>
              <a:spcAft>
                <a:spcPts val="0"/>
              </a:spcAft>
              <a:buNone/>
            </a:pPr>
            <a:r>
              <a:rPr lang="en">
                <a:solidFill>
                  <a:srgbClr val="FF0000"/>
                </a:solidFill>
                <a:latin typeface="Courier New"/>
                <a:ea typeface="Courier New"/>
                <a:cs typeface="Courier New"/>
                <a:sym typeface="Courier New"/>
              </a:rPr>
              <a:t>	&lt;output&gt;</a:t>
            </a:r>
            <a:endParaRPr>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a:solidFill>
                  <a:srgbClr val="FF0000"/>
                </a:solidFill>
                <a:latin typeface="Courier New"/>
                <a:ea typeface="Courier New"/>
                <a:cs typeface="Courier New"/>
                <a:sym typeface="Courier New"/>
              </a:rPr>
              <a:t>		&lt;fcd-output value="my_fcd.xml" /&gt;</a:t>
            </a:r>
            <a:endParaRPr>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a:solidFill>
                  <a:srgbClr val="FF0000"/>
                </a:solidFill>
                <a:latin typeface="Courier New"/>
                <a:ea typeface="Courier New"/>
                <a:cs typeface="Courier New"/>
                <a:sym typeface="Courier New"/>
              </a:rPr>
              <a:t>		&lt;emission-output value="my_emission.xml" /&gt;</a:t>
            </a:r>
            <a:endParaRPr>
              <a:solidFill>
                <a:srgbClr val="FF0000"/>
              </a:solidFill>
              <a:latin typeface="Courier New"/>
              <a:ea typeface="Courier New"/>
              <a:cs typeface="Courier New"/>
              <a:sym typeface="Courier New"/>
            </a:endParaRPr>
          </a:p>
          <a:p>
            <a:pPr indent="0" lvl="0" marL="914400" rtl="0" algn="l">
              <a:spcBef>
                <a:spcPts val="0"/>
              </a:spcBef>
              <a:spcAft>
                <a:spcPts val="0"/>
              </a:spcAft>
              <a:buNone/>
            </a:pPr>
            <a:r>
              <a:rPr lang="en">
                <a:solidFill>
                  <a:srgbClr val="FF0000"/>
                </a:solidFill>
                <a:latin typeface="Courier New"/>
                <a:ea typeface="Courier New"/>
                <a:cs typeface="Courier New"/>
                <a:sym typeface="Courier New"/>
              </a:rPr>
              <a:t>&lt;tripinfo-output value="my_tripinfo.xml" /&gt;</a:t>
            </a:r>
            <a:endParaRPr>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0000"/>
                </a:solidFill>
                <a:latin typeface="Courier New"/>
                <a:ea typeface="Courier New"/>
                <a:cs typeface="Courier New"/>
                <a:sym typeface="Courier New"/>
              </a:rPr>
              <a:t>	&lt;/output&gt;</a:t>
            </a:r>
            <a:endParaRPr>
              <a:solidFill>
                <a:srgbClr val="FF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&lt;time&gt;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&lt;begin value="0"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&lt;end value="5000" /&gt;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&lt;/time&gt;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&lt;/configuration&gt;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t>Which keywords to use for output types?:</a:t>
            </a:r>
            <a:r>
              <a:rPr lang="en">
                <a:latin typeface="Courier New"/>
                <a:ea typeface="Courier New"/>
                <a:cs typeface="Courier New"/>
                <a:sym typeface="Courier New"/>
              </a:rPr>
              <a:t> </a:t>
            </a:r>
            <a:r>
              <a:rPr lang="en" u="sng">
                <a:solidFill>
                  <a:schemeClr val="hlink"/>
                </a:solidFill>
                <a:hlinkClick r:id="rId3"/>
              </a:rPr>
              <a:t>https://sumo.dlr.de/docs/sumo.html#output</a:t>
            </a:r>
            <a:r>
              <a:rPr lang="en"/>
              <a:t> </a:t>
            </a:r>
            <a:endParaRPr>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8"/>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Working with output</a:t>
            </a:r>
            <a:endParaRPr/>
          </a:p>
        </p:txBody>
      </p:sp>
      <p:sp>
        <p:nvSpPr>
          <p:cNvPr id="658" name="Google Shape;658;p48"/>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Library of python tools</a:t>
            </a:r>
            <a:endParaRPr/>
          </a:p>
          <a:p>
            <a:pPr indent="0" lvl="0" marL="0" rtl="0" algn="l">
              <a:spcBef>
                <a:spcPts val="800"/>
              </a:spcBef>
              <a:spcAft>
                <a:spcPts val="0"/>
              </a:spcAft>
              <a:buNone/>
            </a:pPr>
            <a:r>
              <a:rPr lang="en" u="sng">
                <a:solidFill>
                  <a:schemeClr val="hlink"/>
                </a:solidFill>
                <a:hlinkClick r:id="rId3"/>
              </a:rPr>
              <a:t>https://sumo.dlr.de/docs/Tools/</a:t>
            </a:r>
            <a:r>
              <a:rPr lang="en"/>
              <a:t>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example: xml to csv conversion</a:t>
            </a:r>
            <a:endParaRPr/>
          </a:p>
          <a:p>
            <a:pPr indent="0" lvl="0" marL="0" rtl="0" algn="l">
              <a:spcBef>
                <a:spcPts val="800"/>
              </a:spcBef>
              <a:spcAft>
                <a:spcPts val="0"/>
              </a:spcAft>
              <a:buNone/>
            </a:pPr>
            <a:r>
              <a:rPr lang="en" u="sng">
                <a:solidFill>
                  <a:schemeClr val="hlink"/>
                </a:solidFill>
                <a:hlinkClick r:id="rId4"/>
              </a:rPr>
              <a:t>https://sumo.dlr.de/docs/Tools/Xml.html</a:t>
            </a:r>
            <a:r>
              <a:rPr lang="en"/>
              <a:t> </a:t>
            </a:r>
            <a:endParaRPr/>
          </a:p>
          <a:p>
            <a:pPr indent="0" lvl="0" marL="0" rtl="0" algn="l">
              <a:spcBef>
                <a:spcPts val="800"/>
              </a:spcBef>
              <a:spcAft>
                <a:spcPts val="0"/>
              </a:spcAft>
              <a:buNone/>
            </a:pPr>
            <a:r>
              <a:rPr lang="en"/>
              <a:t>Linux / macOS </a:t>
            </a:r>
            <a:r>
              <a:rPr b="1" lang="en">
                <a:latin typeface="Courier New"/>
                <a:ea typeface="Courier New"/>
                <a:cs typeface="Courier New"/>
                <a:sym typeface="Courier New"/>
              </a:rPr>
              <a:t>python $SUMO_HOME/tools/xml/xml2csv.py</a:t>
            </a:r>
            <a:r>
              <a:rPr lang="en">
                <a:latin typeface="Courier New"/>
                <a:ea typeface="Courier New"/>
                <a:cs typeface="Courier New"/>
                <a:sym typeface="Courier New"/>
              </a:rPr>
              <a:t> my_fcd.xml</a:t>
            </a:r>
            <a:endParaRPr>
              <a:latin typeface="Courier New"/>
              <a:ea typeface="Courier New"/>
              <a:cs typeface="Courier New"/>
              <a:sym typeface="Courier New"/>
            </a:endParaRPr>
          </a:p>
          <a:p>
            <a:pPr indent="0" lvl="0" marL="0" rtl="0" algn="l">
              <a:spcBef>
                <a:spcPts val="800"/>
              </a:spcBef>
              <a:spcAft>
                <a:spcPts val="0"/>
              </a:spcAft>
              <a:buNone/>
            </a:pPr>
            <a:r>
              <a:rPr lang="en"/>
              <a:t>Windows </a:t>
            </a:r>
            <a:r>
              <a:rPr b="1" lang="en">
                <a:latin typeface="Courier New"/>
                <a:ea typeface="Courier New"/>
                <a:cs typeface="Courier New"/>
                <a:sym typeface="Courier New"/>
              </a:rPr>
              <a:t>python %SUMO_HOME%\tools\xml\xml2csv.py</a:t>
            </a:r>
            <a:r>
              <a:rPr lang="en">
                <a:latin typeface="Courier New"/>
                <a:ea typeface="Courier New"/>
                <a:cs typeface="Courier New"/>
                <a:sym typeface="Courier New"/>
              </a:rPr>
              <a:t> my_fcd.xml</a:t>
            </a:r>
            <a:endParaRPr>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2"/>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Plan for the min course</a:t>
            </a:r>
            <a:endParaRPr/>
          </a:p>
        </p:txBody>
      </p:sp>
      <p:sp>
        <p:nvSpPr>
          <p:cNvPr id="435" name="Google Shape;435;p22"/>
          <p:cNvSpPr txBox="1"/>
          <p:nvPr>
            <p:ph idx="1" type="body"/>
          </p:nvPr>
        </p:nvSpPr>
        <p:spPr>
          <a:xfrm>
            <a:off x="311700" y="492925"/>
            <a:ext cx="8520600" cy="3965100"/>
          </a:xfrm>
          <a:prstGeom prst="rect">
            <a:avLst/>
          </a:prstGeom>
        </p:spPr>
        <p:txBody>
          <a:bodyPr anchorCtr="0" anchor="t" bIns="34275" lIns="0" spcFirstLastPara="1" rIns="0" wrap="square" tIns="34275">
            <a:noAutofit/>
          </a:bodyPr>
          <a:lstStyle/>
          <a:p>
            <a:pPr indent="0" lvl="0" marL="0" rtl="0" algn="l">
              <a:lnSpc>
                <a:spcPct val="115000"/>
              </a:lnSpc>
              <a:spcBef>
                <a:spcPts val="1100"/>
              </a:spcBef>
              <a:spcAft>
                <a:spcPts val="0"/>
              </a:spcAft>
              <a:buNone/>
            </a:pPr>
            <a:r>
              <a:rPr b="1" lang="en" sz="1000"/>
              <a:t>Goals: </a:t>
            </a:r>
            <a:endParaRPr sz="1000"/>
          </a:p>
          <a:p>
            <a:pPr indent="-292100" lvl="0" marL="457200" rtl="0" algn="l">
              <a:lnSpc>
                <a:spcPct val="115000"/>
              </a:lnSpc>
              <a:spcBef>
                <a:spcPts val="1100"/>
              </a:spcBef>
              <a:spcAft>
                <a:spcPts val="0"/>
              </a:spcAft>
              <a:buSzPts val="1000"/>
              <a:buAutoNum type="arabicPeriod"/>
            </a:pPr>
            <a:r>
              <a:rPr lang="en" sz="1000"/>
              <a:t>Get familiar with basic principles of building a simple traffic scenario in SUMO</a:t>
            </a:r>
            <a:endParaRPr sz="1000"/>
          </a:p>
          <a:p>
            <a:pPr indent="-292100" lvl="0" marL="457200" rtl="0" algn="l">
              <a:lnSpc>
                <a:spcPct val="115000"/>
              </a:lnSpc>
              <a:spcBef>
                <a:spcPts val="0"/>
              </a:spcBef>
              <a:spcAft>
                <a:spcPts val="0"/>
              </a:spcAft>
              <a:buSzPts val="1000"/>
              <a:buAutoNum type="arabicPeriod"/>
            </a:pPr>
            <a:r>
              <a:rPr lang="en" sz="1000"/>
              <a:t>Get </a:t>
            </a:r>
            <a:r>
              <a:rPr lang="en" sz="1000"/>
              <a:t>familiar with time and demand based traffic control in SUMO</a:t>
            </a:r>
            <a:endParaRPr sz="1000"/>
          </a:p>
          <a:p>
            <a:pPr indent="-292100" lvl="0" marL="457200" rtl="0" algn="l">
              <a:lnSpc>
                <a:spcPct val="115000"/>
              </a:lnSpc>
              <a:spcBef>
                <a:spcPts val="0"/>
              </a:spcBef>
              <a:spcAft>
                <a:spcPts val="0"/>
              </a:spcAft>
              <a:buSzPts val="1000"/>
              <a:buAutoNum type="arabicPeriod"/>
            </a:pPr>
            <a:r>
              <a:rPr lang="en" sz="1000"/>
              <a:t>Advanced features, SUMO toolchain, task automation, etc</a:t>
            </a:r>
            <a:endParaRPr i="1"/>
          </a:p>
          <a:p>
            <a:pPr indent="0" lvl="0" marL="0" rtl="0" algn="l">
              <a:spcBef>
                <a:spcPts val="800"/>
              </a:spcBef>
              <a:spcAft>
                <a:spcPts val="0"/>
              </a:spcAft>
              <a:buNone/>
            </a:pPr>
            <a:r>
              <a:t/>
            </a:r>
            <a:endParaRPr b="1" sz="1000"/>
          </a:p>
          <a:p>
            <a:pPr indent="0" lvl="0" marL="0" rtl="0" algn="l">
              <a:spcBef>
                <a:spcPts val="800"/>
              </a:spcBef>
              <a:spcAft>
                <a:spcPts val="0"/>
              </a:spcAft>
              <a:buNone/>
            </a:pPr>
            <a:r>
              <a:rPr b="1" lang="en" sz="1000"/>
              <a:t>Typical lesson structure:</a:t>
            </a:r>
            <a:endParaRPr b="1" sz="1000"/>
          </a:p>
          <a:p>
            <a:pPr indent="0" lvl="0" marL="0" rtl="0" algn="l">
              <a:spcBef>
                <a:spcPts val="800"/>
              </a:spcBef>
              <a:spcAft>
                <a:spcPts val="0"/>
              </a:spcAft>
              <a:buNone/>
            </a:pPr>
            <a:r>
              <a:rPr lang="en" sz="1000"/>
              <a:t>Before the lecture</a:t>
            </a:r>
            <a:endParaRPr sz="1000"/>
          </a:p>
          <a:p>
            <a:pPr indent="-292100" lvl="0" marL="457200" rtl="0" algn="l">
              <a:spcBef>
                <a:spcPts val="800"/>
              </a:spcBef>
              <a:spcAft>
                <a:spcPts val="0"/>
              </a:spcAft>
              <a:buSzPts val="1000"/>
              <a:buChar char="●"/>
            </a:pPr>
            <a:r>
              <a:rPr lang="en" sz="1000"/>
              <a:t>Selfstudy given material on Moodle</a:t>
            </a:r>
            <a:endParaRPr sz="1000"/>
          </a:p>
          <a:p>
            <a:pPr indent="0" lvl="0" marL="0" rtl="0" algn="l">
              <a:spcBef>
                <a:spcPts val="800"/>
              </a:spcBef>
              <a:spcAft>
                <a:spcPts val="0"/>
              </a:spcAft>
              <a:buNone/>
            </a:pPr>
            <a:r>
              <a:rPr lang="en" sz="1000"/>
              <a:t>During the lecture</a:t>
            </a:r>
            <a:endParaRPr sz="1000"/>
          </a:p>
          <a:p>
            <a:pPr indent="-292100" lvl="0" marL="457200" rtl="0" algn="l">
              <a:spcBef>
                <a:spcPts val="800"/>
              </a:spcBef>
              <a:spcAft>
                <a:spcPts val="0"/>
              </a:spcAft>
              <a:buSzPts val="1000"/>
              <a:buChar char="●"/>
            </a:pPr>
            <a:r>
              <a:rPr lang="en" sz="1000"/>
              <a:t>Review session 1,  </a:t>
            </a:r>
            <a:r>
              <a:rPr lang="en" sz="1000"/>
              <a:t>review / recap</a:t>
            </a:r>
            <a:r>
              <a:rPr lang="en" sz="1000"/>
              <a:t> materials, run an example in the class  &lt;30 min</a:t>
            </a:r>
            <a:endParaRPr sz="1000"/>
          </a:p>
          <a:p>
            <a:pPr indent="-292100" lvl="0" marL="457200" rtl="0" algn="l">
              <a:spcBef>
                <a:spcPts val="0"/>
              </a:spcBef>
              <a:spcAft>
                <a:spcPts val="0"/>
              </a:spcAft>
              <a:buSzPts val="1000"/>
              <a:buChar char="●"/>
            </a:pPr>
            <a:r>
              <a:rPr lang="en" sz="1000"/>
              <a:t>Exercise &lt;1h</a:t>
            </a:r>
            <a:endParaRPr sz="1000"/>
          </a:p>
          <a:p>
            <a:pPr indent="-292100" lvl="0" marL="457200" rtl="0" algn="l">
              <a:spcBef>
                <a:spcPts val="0"/>
              </a:spcBef>
              <a:spcAft>
                <a:spcPts val="0"/>
              </a:spcAft>
              <a:buSzPts val="1000"/>
              <a:buChar char="●"/>
            </a:pPr>
            <a:r>
              <a:rPr lang="en" sz="1000"/>
              <a:t>Review session 2,  review / recap materials, run an example in the class  &lt;30 min</a:t>
            </a:r>
            <a:endParaRPr sz="1000"/>
          </a:p>
          <a:p>
            <a:pPr indent="-292100" lvl="0" marL="457200" rtl="0" algn="l">
              <a:spcBef>
                <a:spcPts val="0"/>
              </a:spcBef>
              <a:spcAft>
                <a:spcPts val="0"/>
              </a:spcAft>
              <a:buSzPts val="1000"/>
              <a:buChar char="●"/>
            </a:pPr>
            <a:r>
              <a:rPr lang="en" sz="1000"/>
              <a:t>Exercise &lt;1h</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9"/>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Naming dos / donts</a:t>
            </a:r>
            <a:endParaRPr/>
          </a:p>
        </p:txBody>
      </p:sp>
      <p:sp>
        <p:nvSpPr>
          <p:cNvPr id="664" name="Google Shape;664;p49"/>
          <p:cNvSpPr txBox="1"/>
          <p:nvPr>
            <p:ph idx="1" type="body"/>
          </p:nvPr>
        </p:nvSpPr>
        <p:spPr>
          <a:xfrm>
            <a:off x="311700" y="527450"/>
            <a:ext cx="8520600" cy="3416400"/>
          </a:xfrm>
          <a:prstGeom prst="rect">
            <a:avLst/>
          </a:prstGeom>
        </p:spPr>
        <p:txBody>
          <a:bodyPr anchorCtr="0" anchor="t" bIns="34275" lIns="0" spcFirstLastPara="1" rIns="0" wrap="square" tIns="34275">
            <a:noAutofit/>
          </a:bodyPr>
          <a:lstStyle/>
          <a:p>
            <a:pPr indent="0" lvl="0" marL="0" rtl="0" algn="l">
              <a:spcBef>
                <a:spcPts val="1200"/>
              </a:spcBef>
              <a:spcAft>
                <a:spcPts val="0"/>
              </a:spcAft>
              <a:buNone/>
            </a:pPr>
            <a:r>
              <a:rPr lang="en" u="sng">
                <a:solidFill>
                  <a:schemeClr val="hlink"/>
                </a:solidFill>
                <a:hlinkClick r:id="rId3"/>
              </a:rPr>
              <a:t>https://sumo.dlr.de/docs/Networks/PlainXML.html#edge_descriptions</a:t>
            </a:r>
            <a:r>
              <a:rPr lang="en"/>
              <a:t> </a:t>
            </a:r>
            <a:endParaRPr/>
          </a:p>
          <a:p>
            <a:pPr indent="0" lvl="0" marL="0" rtl="0" algn="l">
              <a:spcBef>
                <a:spcPts val="1200"/>
              </a:spcBef>
              <a:spcAft>
                <a:spcPts val="0"/>
              </a:spcAft>
              <a:buClr>
                <a:schemeClr val="dk1"/>
              </a:buClr>
              <a:buSzPts val="1100"/>
              <a:buFont typeface="Arial"/>
              <a:buNone/>
            </a:pPr>
            <a:r>
              <a:rPr lang="en"/>
              <a:t>Caution: there are some constraints about the edge names in the xml file. They must not contain any of the following characters:</a:t>
            </a:r>
            <a:endParaRPr/>
          </a:p>
          <a:p>
            <a:pPr indent="-298450" lvl="0" marL="457200" rtl="0" algn="l">
              <a:spcBef>
                <a:spcPts val="1200"/>
              </a:spcBef>
              <a:spcAft>
                <a:spcPts val="0"/>
              </a:spcAft>
              <a:buSzPts val="1100"/>
              <a:buAutoNum type="arabicPeriod"/>
            </a:pPr>
            <a:r>
              <a:rPr lang="en"/>
              <a:t> '_' underline - used for lane ids</a:t>
            </a:r>
            <a:endParaRPr/>
          </a:p>
          <a:p>
            <a:pPr indent="-298450" lvl="0" marL="457200" rtl="0" algn="l">
              <a:spcBef>
                <a:spcPts val="0"/>
              </a:spcBef>
              <a:spcAft>
                <a:spcPts val="0"/>
              </a:spcAft>
              <a:buSzPts val="1100"/>
              <a:buAutoNum type="arabicPeriod"/>
            </a:pPr>
            <a:r>
              <a:rPr lang="en"/>
              <a:t> '[' and ']' used for xml enumerations</a:t>
            </a:r>
            <a:endParaRPr/>
          </a:p>
          <a:p>
            <a:pPr indent="-298450" lvl="0" marL="457200" rtl="0" algn="l">
              <a:spcBef>
                <a:spcPts val="0"/>
              </a:spcBef>
              <a:spcAft>
                <a:spcPts val="0"/>
              </a:spcAft>
              <a:buSzPts val="1100"/>
              <a:buAutoNum type="arabicPeriod"/>
            </a:pPr>
            <a:r>
              <a:rPr lang="en"/>
              <a:t>' ' space - used as xml list element divider</a:t>
            </a:r>
            <a:endParaRPr/>
          </a:p>
          <a:p>
            <a:pPr indent="-298450" lvl="0" marL="457200" rtl="0" algn="l">
              <a:spcBef>
                <a:spcPts val="0"/>
              </a:spcBef>
              <a:spcAft>
                <a:spcPts val="0"/>
              </a:spcAft>
              <a:buSzPts val="1100"/>
              <a:buAutoNum type="arabicPeriod"/>
            </a:pPr>
            <a:r>
              <a:rPr lang="en"/>
              <a:t> '*' star, used as wildcard for xml query</a:t>
            </a:r>
            <a:endParaRPr/>
          </a:p>
          <a:p>
            <a:pPr indent="-298450" lvl="0" marL="457200" rtl="0" algn="l">
              <a:spcBef>
                <a:spcPts val="0"/>
              </a:spcBef>
              <a:spcAft>
                <a:spcPts val="0"/>
              </a:spcAft>
              <a:buSzPts val="1100"/>
              <a:buAutoNum type="arabicPeriod"/>
            </a:pPr>
            <a:r>
              <a:rPr lang="en"/>
              <a:t>':' used as marker for internal lanes</a:t>
            </a:r>
            <a:endParaRPr/>
          </a:p>
          <a:p>
            <a:pPr indent="0" lvl="0" marL="0" rtl="0" algn="l">
              <a:spcBef>
                <a:spcPts val="1200"/>
              </a:spcBef>
              <a:spcAft>
                <a:spcPts val="0"/>
              </a:spcAft>
              <a:buNone/>
            </a:pPr>
            <a:r>
              <a:rPr lang="en"/>
              <a:t>Examples:</a:t>
            </a:r>
            <a:endParaRPr/>
          </a:p>
          <a:p>
            <a:pPr indent="-298450" lvl="0" marL="457200" rtl="0" algn="l">
              <a:spcBef>
                <a:spcPts val="1200"/>
              </a:spcBef>
              <a:spcAft>
                <a:spcPts val="0"/>
              </a:spcAft>
              <a:buSzPts val="1100"/>
              <a:buChar char="●"/>
            </a:pPr>
            <a:r>
              <a:rPr lang="en"/>
              <a:t>‘Edge1to2’ - good</a:t>
            </a:r>
            <a:endParaRPr/>
          </a:p>
          <a:p>
            <a:pPr indent="-298450" lvl="0" marL="457200" rtl="0" algn="l">
              <a:spcBef>
                <a:spcPts val="0"/>
              </a:spcBef>
              <a:spcAft>
                <a:spcPts val="0"/>
              </a:spcAft>
              <a:buSzPts val="1100"/>
              <a:buChar char="●"/>
            </a:pPr>
            <a:r>
              <a:rPr lang="en"/>
              <a:t>‘Edge12’ - also good</a:t>
            </a:r>
            <a:endParaRPr/>
          </a:p>
          <a:p>
            <a:pPr indent="-298450" lvl="0" marL="457200" rtl="0" algn="l">
              <a:spcBef>
                <a:spcPts val="0"/>
              </a:spcBef>
              <a:spcAft>
                <a:spcPts val="0"/>
              </a:spcAft>
              <a:buSzPts val="1100"/>
              <a:buChar char="●"/>
            </a:pPr>
            <a:r>
              <a:rPr lang="en"/>
              <a:t>‘</a:t>
            </a:r>
            <a:r>
              <a:rPr lang="en"/>
              <a:t>edge1_2’ - bad, collides with name of lane 1 of edge 1</a:t>
            </a:r>
            <a:endParaRPr/>
          </a:p>
          <a:p>
            <a:pPr indent="-298450" lvl="0" marL="457200" rtl="0" algn="l">
              <a:spcBef>
                <a:spcPts val="0"/>
              </a:spcBef>
              <a:spcAft>
                <a:spcPts val="0"/>
              </a:spcAft>
              <a:buSzPts val="1100"/>
              <a:buChar char="●"/>
            </a:pPr>
            <a:r>
              <a:rPr lang="en"/>
              <a:t>‘edge from one to two‘ - bad, spaces are not allowed </a:t>
            </a:r>
            <a:endParaRPr/>
          </a:p>
          <a:p>
            <a:pPr indent="0" lvl="0" marL="0" rtl="0" algn="l">
              <a:spcBef>
                <a:spcPts val="8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netconvert / netedit </a:t>
            </a:r>
            <a:r>
              <a:rPr lang="en"/>
              <a:t>responsibilities</a:t>
            </a:r>
            <a:endParaRPr/>
          </a:p>
        </p:txBody>
      </p:sp>
      <p:sp>
        <p:nvSpPr>
          <p:cNvPr id="670" name="Google Shape;670;p50"/>
          <p:cNvSpPr txBox="1"/>
          <p:nvPr>
            <p:ph idx="1" type="body"/>
          </p:nvPr>
        </p:nvSpPr>
        <p:spPr>
          <a:xfrm>
            <a:off x="311700" y="1152475"/>
            <a:ext cx="45960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What you define on a network</a:t>
            </a:r>
            <a:endParaRPr/>
          </a:p>
          <a:p>
            <a:pPr indent="-298450" lvl="0" marL="457200" rtl="0" algn="l">
              <a:spcBef>
                <a:spcPts val="800"/>
              </a:spcBef>
              <a:spcAft>
                <a:spcPts val="0"/>
              </a:spcAft>
              <a:buSzPts val="1100"/>
              <a:buChar char="●"/>
            </a:pPr>
            <a:r>
              <a:rPr lang="en"/>
              <a:t>Nodes</a:t>
            </a:r>
            <a:endParaRPr/>
          </a:p>
          <a:p>
            <a:pPr indent="-298450" lvl="0" marL="457200" rtl="0" algn="l">
              <a:spcBef>
                <a:spcPts val="0"/>
              </a:spcBef>
              <a:spcAft>
                <a:spcPts val="0"/>
              </a:spcAft>
              <a:buSzPts val="1100"/>
              <a:buChar char="●"/>
            </a:pPr>
            <a:r>
              <a:rPr lang="en"/>
              <a:t>Edges</a:t>
            </a:r>
            <a:endParaRPr/>
          </a:p>
          <a:p>
            <a:pPr indent="-298450" lvl="0" marL="457200" rtl="0" algn="l">
              <a:spcBef>
                <a:spcPts val="0"/>
              </a:spcBef>
              <a:spcAft>
                <a:spcPts val="0"/>
              </a:spcAft>
              <a:buSzPts val="1100"/>
              <a:buChar char="●"/>
            </a:pPr>
            <a:r>
              <a:rPr lang="en"/>
              <a:t>Connections</a:t>
            </a:r>
            <a:endParaRPr/>
          </a:p>
          <a:p>
            <a:pPr indent="-298450" lvl="0" marL="457200" rtl="0" algn="l">
              <a:spcBef>
                <a:spcPts val="0"/>
              </a:spcBef>
              <a:spcAft>
                <a:spcPts val="0"/>
              </a:spcAft>
              <a:buSzPts val="1100"/>
              <a:buChar char="●"/>
            </a:pPr>
            <a:r>
              <a:rPr lang="en"/>
              <a:t>Traffic lights</a:t>
            </a:r>
            <a:endParaRPr/>
          </a:p>
          <a:p>
            <a:pPr indent="-298450" lvl="0" marL="457200" rtl="0" algn="l">
              <a:spcBef>
                <a:spcPts val="0"/>
              </a:spcBef>
              <a:spcAft>
                <a:spcPts val="0"/>
              </a:spcAft>
              <a:buSzPts val="1100"/>
              <a:buChar char="●"/>
            </a:pPr>
            <a:r>
              <a:rPr lang="en"/>
              <a:t>Detectors</a:t>
            </a:r>
            <a:endParaRPr/>
          </a:p>
          <a:p>
            <a:pPr indent="0" lvl="0" marL="0" rtl="0" algn="l">
              <a:spcBef>
                <a:spcPts val="800"/>
              </a:spcBef>
              <a:spcAft>
                <a:spcPts val="0"/>
              </a:spcAft>
              <a:buNone/>
            </a:pPr>
            <a:r>
              <a:rPr lang="en"/>
              <a:t>What </a:t>
            </a:r>
            <a:r>
              <a:rPr lang="en">
                <a:latin typeface="Courier New"/>
                <a:ea typeface="Courier New"/>
                <a:cs typeface="Courier New"/>
                <a:sym typeface="Courier New"/>
              </a:rPr>
              <a:t>netconvert  / netedit </a:t>
            </a:r>
            <a:r>
              <a:rPr lang="en"/>
              <a:t>calculates (can be influenced)</a:t>
            </a:r>
            <a:endParaRPr/>
          </a:p>
          <a:p>
            <a:pPr indent="-298450" lvl="0" marL="457200" rtl="0" algn="l">
              <a:spcBef>
                <a:spcPts val="800"/>
              </a:spcBef>
              <a:spcAft>
                <a:spcPts val="0"/>
              </a:spcAft>
              <a:buSzPts val="1100"/>
              <a:buChar char="●"/>
            </a:pPr>
            <a:r>
              <a:rPr lang="en"/>
              <a:t>Internal edges that match &lt;connection&gt; definitions to guide users through intersections</a:t>
            </a:r>
            <a:endParaRPr/>
          </a:p>
          <a:p>
            <a:pPr indent="-298450" lvl="0" marL="457200" rtl="0" algn="l">
              <a:spcBef>
                <a:spcPts val="0"/>
              </a:spcBef>
              <a:spcAft>
                <a:spcPts val="0"/>
              </a:spcAft>
              <a:buSzPts val="1100"/>
              <a:buChar char="●"/>
            </a:pPr>
            <a:r>
              <a:rPr lang="en"/>
              <a:t>Walking areas</a:t>
            </a:r>
            <a:r>
              <a:rPr lang="en"/>
              <a:t> whenever there are pedestrian paths and zebra crossings</a:t>
            </a:r>
            <a:endParaRPr/>
          </a:p>
        </p:txBody>
      </p:sp>
      <p:sp>
        <p:nvSpPr>
          <p:cNvPr id="671" name="Google Shape;671;p50"/>
          <p:cNvSpPr txBox="1"/>
          <p:nvPr/>
        </p:nvSpPr>
        <p:spPr>
          <a:xfrm>
            <a:off x="6026125" y="1425900"/>
            <a:ext cx="10248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*.edg.xml</a:t>
            </a:r>
            <a:endParaRPr/>
          </a:p>
          <a:p>
            <a:pPr indent="0" lvl="0" marL="0" rtl="0" algn="l">
              <a:spcBef>
                <a:spcPts val="0"/>
              </a:spcBef>
              <a:spcAft>
                <a:spcPts val="0"/>
              </a:spcAft>
              <a:buNone/>
            </a:pPr>
            <a:r>
              <a:rPr lang="en"/>
              <a:t>*.nod.xml</a:t>
            </a:r>
            <a:endParaRPr/>
          </a:p>
          <a:p>
            <a:pPr indent="0" lvl="0" marL="0" rtl="0" algn="l">
              <a:spcBef>
                <a:spcPts val="0"/>
              </a:spcBef>
              <a:spcAft>
                <a:spcPts val="0"/>
              </a:spcAft>
              <a:buNone/>
            </a:pPr>
            <a:r>
              <a:rPr lang="en"/>
              <a:t>*.type.xml</a:t>
            </a:r>
            <a:endParaRPr/>
          </a:p>
          <a:p>
            <a:pPr indent="0" lvl="0" marL="0" rtl="0" algn="l">
              <a:spcBef>
                <a:spcPts val="0"/>
              </a:spcBef>
              <a:spcAft>
                <a:spcPts val="0"/>
              </a:spcAft>
              <a:buNone/>
            </a:pPr>
            <a:r>
              <a:rPr lang="en"/>
              <a:t>*.con.xml</a:t>
            </a:r>
            <a:endParaRPr/>
          </a:p>
          <a:p>
            <a:pPr indent="0" lvl="0" marL="0" rtl="0" algn="l">
              <a:spcBef>
                <a:spcPts val="0"/>
              </a:spcBef>
              <a:spcAft>
                <a:spcPts val="0"/>
              </a:spcAft>
              <a:buNone/>
            </a:pPr>
            <a:r>
              <a:rPr lang="en"/>
              <a:t>*.tll.xml</a:t>
            </a:r>
            <a:endParaRPr/>
          </a:p>
        </p:txBody>
      </p:sp>
      <p:sp>
        <p:nvSpPr>
          <p:cNvPr id="672" name="Google Shape;672;p50"/>
          <p:cNvSpPr txBox="1"/>
          <p:nvPr/>
        </p:nvSpPr>
        <p:spPr>
          <a:xfrm>
            <a:off x="6026125" y="3396450"/>
            <a:ext cx="1024800" cy="4002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*.net.xml</a:t>
            </a:r>
            <a:endParaRPr/>
          </a:p>
        </p:txBody>
      </p:sp>
      <p:cxnSp>
        <p:nvCxnSpPr>
          <p:cNvPr id="673" name="Google Shape;673;p50"/>
          <p:cNvCxnSpPr>
            <a:stCxn id="671" idx="2"/>
            <a:endCxn id="672" idx="0"/>
          </p:cNvCxnSpPr>
          <p:nvPr/>
        </p:nvCxnSpPr>
        <p:spPr>
          <a:xfrm>
            <a:off x="6538525" y="2688000"/>
            <a:ext cx="0" cy="708600"/>
          </a:xfrm>
          <a:prstGeom prst="straightConnector1">
            <a:avLst/>
          </a:prstGeom>
          <a:noFill/>
          <a:ln cap="flat" cmpd="sng" w="9525">
            <a:solidFill>
              <a:schemeClr val="dk2"/>
            </a:solidFill>
            <a:prstDash val="solid"/>
            <a:round/>
            <a:headEnd len="med" w="med" type="none"/>
            <a:tailEnd len="med" w="med" type="triangle"/>
          </a:ln>
        </p:spPr>
      </p:cxnSp>
      <p:sp>
        <p:nvSpPr>
          <p:cNvPr id="674" name="Google Shape;674;p50"/>
          <p:cNvSpPr txBox="1"/>
          <p:nvPr/>
        </p:nvSpPr>
        <p:spPr>
          <a:xfrm>
            <a:off x="6026125" y="4417550"/>
            <a:ext cx="1024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*.sumocfg</a:t>
            </a:r>
            <a:endParaRPr/>
          </a:p>
        </p:txBody>
      </p:sp>
      <p:cxnSp>
        <p:nvCxnSpPr>
          <p:cNvPr id="675" name="Google Shape;675;p50"/>
          <p:cNvCxnSpPr>
            <a:stCxn id="672" idx="2"/>
            <a:endCxn id="674" idx="0"/>
          </p:cNvCxnSpPr>
          <p:nvPr/>
        </p:nvCxnSpPr>
        <p:spPr>
          <a:xfrm>
            <a:off x="6538525" y="3796650"/>
            <a:ext cx="0" cy="621000"/>
          </a:xfrm>
          <a:prstGeom prst="straightConnector1">
            <a:avLst/>
          </a:prstGeom>
          <a:noFill/>
          <a:ln cap="flat" cmpd="sng" w="9525">
            <a:solidFill>
              <a:schemeClr val="dk2"/>
            </a:solidFill>
            <a:prstDash val="solid"/>
            <a:round/>
            <a:headEnd len="med" w="med" type="none"/>
            <a:tailEnd len="med" w="med" type="triangle"/>
          </a:ln>
        </p:spPr>
      </p:cxnSp>
      <p:sp>
        <p:nvSpPr>
          <p:cNvPr id="676" name="Google Shape;676;p50"/>
          <p:cNvSpPr txBox="1"/>
          <p:nvPr/>
        </p:nvSpPr>
        <p:spPr>
          <a:xfrm>
            <a:off x="7339800" y="1737588"/>
            <a:ext cx="102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Edit to modify the network</a:t>
            </a:r>
            <a:endParaRPr>
              <a:solidFill>
                <a:srgbClr val="38761D"/>
              </a:solidFill>
            </a:endParaRPr>
          </a:p>
        </p:txBody>
      </p:sp>
      <p:sp>
        <p:nvSpPr>
          <p:cNvPr id="677" name="Google Shape;677;p50"/>
          <p:cNvSpPr txBox="1"/>
          <p:nvPr/>
        </p:nvSpPr>
        <p:spPr>
          <a:xfrm>
            <a:off x="7386425" y="3288750"/>
            <a:ext cx="102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Dont open!</a:t>
            </a:r>
            <a:endParaRPr>
              <a:solidFill>
                <a:srgbClr val="FF0000"/>
              </a:solidFill>
            </a:endParaRPr>
          </a:p>
        </p:txBody>
      </p:sp>
      <p:sp>
        <p:nvSpPr>
          <p:cNvPr id="678" name="Google Shape;678;p50"/>
          <p:cNvSpPr txBox="1"/>
          <p:nvPr/>
        </p:nvSpPr>
        <p:spPr>
          <a:xfrm>
            <a:off x="7339800" y="4309850"/>
            <a:ext cx="180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Edit to modify the simulation settings</a:t>
            </a:r>
            <a:endParaRPr>
              <a:solidFill>
                <a:srgbClr val="38761D"/>
              </a:solidFill>
            </a:endParaRPr>
          </a:p>
        </p:txBody>
      </p:sp>
      <p:sp>
        <p:nvSpPr>
          <p:cNvPr id="679" name="Google Shape;679;p50"/>
          <p:cNvSpPr txBox="1"/>
          <p:nvPr/>
        </p:nvSpPr>
        <p:spPr>
          <a:xfrm>
            <a:off x="5343025" y="2788275"/>
            <a:ext cx="24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netconvert </a:t>
            </a:r>
            <a:r>
              <a:rPr lang="en"/>
              <a:t>or</a:t>
            </a:r>
            <a:r>
              <a:rPr lang="en">
                <a:latin typeface="Courier New"/>
                <a:ea typeface="Courier New"/>
                <a:cs typeface="Courier New"/>
                <a:sym typeface="Courier New"/>
              </a:rPr>
              <a:t> netedit</a:t>
            </a:r>
            <a:endParaRPr>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1"/>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Exercise 2</a:t>
            </a:r>
            <a:endParaRPr/>
          </a:p>
        </p:txBody>
      </p:sp>
      <p:sp>
        <p:nvSpPr>
          <p:cNvPr id="685" name="Google Shape;685;p51"/>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298450" lvl="0" marL="457200" rtl="0" algn="l">
              <a:spcBef>
                <a:spcPts val="800"/>
              </a:spcBef>
              <a:spcAft>
                <a:spcPts val="0"/>
              </a:spcAft>
              <a:buSzPts val="1100"/>
              <a:buAutoNum type="arabicParenR"/>
            </a:pPr>
            <a:r>
              <a:rPr lang="en"/>
              <a:t>Model your favourite street in Aalborg that contains at least 3 intersections. </a:t>
            </a:r>
            <a:endParaRPr/>
          </a:p>
          <a:p>
            <a:pPr indent="-298450" lvl="1" marL="914400" rtl="0" algn="l">
              <a:spcBef>
                <a:spcPts val="400"/>
              </a:spcBef>
              <a:spcAft>
                <a:spcPts val="0"/>
              </a:spcAft>
              <a:buSzPts val="1100"/>
              <a:buAutoNum type="alphaLcParenR"/>
            </a:pPr>
            <a:r>
              <a:rPr lang="en"/>
              <a:t>Model your favourite street in Aalborg that contains at least 3 intersections. Figure out how draw the network on top of a background image layer with </a:t>
            </a:r>
            <a:r>
              <a:rPr lang="en" u="sng">
                <a:solidFill>
                  <a:schemeClr val="hlink"/>
                </a:solidFill>
                <a:hlinkClick r:id="rId3"/>
              </a:rPr>
              <a:t>https://sumo.dlr.de/docs/sumo-gui.html#showing_background_images</a:t>
            </a:r>
            <a:r>
              <a:rPr lang="en"/>
              <a:t> and </a:t>
            </a:r>
            <a:r>
              <a:rPr lang="en" u="sng">
                <a:solidFill>
                  <a:schemeClr val="hlink"/>
                </a:solidFill>
                <a:hlinkClick r:id="rId4"/>
              </a:rPr>
              <a:t>https://www.youtube.com/watch?v=rTT0vKzikpg&amp;ab_channel=AkharapongTepkeaw</a:t>
            </a:r>
            <a:r>
              <a:rPr lang="en"/>
              <a:t> links.</a:t>
            </a:r>
            <a:endParaRPr/>
          </a:p>
          <a:p>
            <a:pPr indent="-298450" lvl="1" marL="914400" rtl="0" algn="l">
              <a:spcBef>
                <a:spcPts val="400"/>
              </a:spcBef>
              <a:spcAft>
                <a:spcPts val="0"/>
              </a:spcAft>
              <a:buSzPts val="1100"/>
              <a:buAutoNum type="alphaLcParenR"/>
            </a:pPr>
            <a:r>
              <a:rPr lang="en"/>
              <a:t>Find a way to add bicycle lanes using </a:t>
            </a:r>
            <a:r>
              <a:rPr lang="en">
                <a:latin typeface="Courier New"/>
                <a:ea typeface="Courier New"/>
                <a:cs typeface="Courier New"/>
                <a:sym typeface="Courier New"/>
              </a:rPr>
              <a:t>netconvert</a:t>
            </a:r>
            <a:endParaRPr>
              <a:latin typeface="Courier New"/>
              <a:ea typeface="Courier New"/>
              <a:cs typeface="Courier New"/>
              <a:sym typeface="Courier New"/>
            </a:endParaRPr>
          </a:p>
          <a:p>
            <a:pPr indent="-298450" lvl="0" marL="457200" rtl="0" algn="l">
              <a:spcBef>
                <a:spcPts val="800"/>
              </a:spcBef>
              <a:spcAft>
                <a:spcPts val="0"/>
              </a:spcAft>
              <a:buSzPts val="1100"/>
              <a:buAutoNum type="arabicParenR"/>
            </a:pPr>
            <a:r>
              <a:rPr lang="en"/>
              <a:t>Experiment with adding different demands:</a:t>
            </a:r>
            <a:endParaRPr/>
          </a:p>
          <a:p>
            <a:pPr indent="-298450" lvl="1" marL="914400" rtl="0" algn="l">
              <a:spcBef>
                <a:spcPts val="0"/>
              </a:spcBef>
              <a:spcAft>
                <a:spcPts val="0"/>
              </a:spcAft>
              <a:buSzPts val="1100"/>
              <a:buAutoNum type="alphaLcParenR"/>
            </a:pPr>
            <a:r>
              <a:rPr lang="en"/>
              <a:t>Single trips</a:t>
            </a:r>
            <a:endParaRPr/>
          </a:p>
          <a:p>
            <a:pPr indent="-298450" lvl="1" marL="914400" rtl="0" algn="l">
              <a:spcBef>
                <a:spcPts val="0"/>
              </a:spcBef>
              <a:spcAft>
                <a:spcPts val="0"/>
              </a:spcAft>
              <a:buSzPts val="1100"/>
              <a:buAutoNum type="alphaLcParenR"/>
            </a:pPr>
            <a:r>
              <a:rPr lang="en"/>
              <a:t>Flows</a:t>
            </a:r>
            <a:endParaRPr/>
          </a:p>
          <a:p>
            <a:pPr indent="-298450" lvl="1" marL="914400" rtl="0" algn="l">
              <a:spcBef>
                <a:spcPts val="0"/>
              </a:spcBef>
              <a:spcAft>
                <a:spcPts val="0"/>
              </a:spcAft>
              <a:buSzPts val="1100"/>
              <a:buAutoNum type="alphaLcParenR"/>
            </a:pPr>
            <a:r>
              <a:rPr lang="en">
                <a:latin typeface="Courier New"/>
                <a:ea typeface="Courier New"/>
                <a:cs typeface="Courier New"/>
                <a:sym typeface="Courier New"/>
              </a:rPr>
              <a:t>randomTrips.py</a:t>
            </a:r>
            <a:r>
              <a:rPr lang="en"/>
              <a:t> with / or without edge weights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the fast:</a:t>
            </a:r>
            <a:endParaRPr/>
          </a:p>
          <a:p>
            <a:pPr indent="-298450" lvl="0" marL="457200" rtl="0" algn="l">
              <a:spcBef>
                <a:spcPts val="800"/>
              </a:spcBef>
              <a:spcAft>
                <a:spcPts val="0"/>
              </a:spcAft>
              <a:buSzPts val="1100"/>
              <a:buAutoNum type="arabicPeriod"/>
            </a:pPr>
            <a:r>
              <a:rPr lang="en"/>
              <a:t>Try defining the demands using the turn ratios</a:t>
            </a:r>
            <a:r>
              <a:rPr lang="en"/>
              <a:t> </a:t>
            </a:r>
            <a:r>
              <a:rPr lang="en" u="sng">
                <a:solidFill>
                  <a:schemeClr val="hlink"/>
                </a:solidFill>
                <a:hlinkClick r:id="rId5"/>
              </a:rPr>
              <a:t>https://sumo.dlr.de/docs/Tools/Turns.html</a:t>
            </a:r>
            <a:endParaRPr/>
          </a:p>
          <a:p>
            <a:pPr indent="-298450" lvl="0" marL="457200" rtl="0" algn="l">
              <a:spcBef>
                <a:spcPts val="0"/>
              </a:spcBef>
              <a:spcAft>
                <a:spcPts val="0"/>
              </a:spcAft>
              <a:buSzPts val="1100"/>
              <a:buAutoNum type="arabicPeriod"/>
            </a:pPr>
            <a:r>
              <a:rPr lang="en"/>
              <a:t>Try defining the demands using the OD matrix with </a:t>
            </a:r>
            <a:r>
              <a:rPr lang="en">
                <a:latin typeface="Courier New"/>
                <a:ea typeface="Courier New"/>
                <a:cs typeface="Courier New"/>
                <a:sym typeface="Courier New"/>
              </a:rPr>
              <a:t>od2trips </a:t>
            </a:r>
            <a:r>
              <a:rPr lang="en"/>
              <a:t>tool: </a:t>
            </a:r>
            <a:r>
              <a:rPr lang="en" u="sng">
                <a:solidFill>
                  <a:schemeClr val="hlink"/>
                </a:solidFill>
                <a:hlinkClick r:id="rId6"/>
              </a:rPr>
              <a:t>https://sumo.dlr.de/docs/Demand/Importing_O/D_Matrices.html</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2"/>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Summary: What have we learnt today?</a:t>
            </a:r>
            <a:endParaRPr/>
          </a:p>
        </p:txBody>
      </p:sp>
      <p:sp>
        <p:nvSpPr>
          <p:cNvPr id="691" name="Google Shape;691;p52"/>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298450" lvl="0" marL="457200" rtl="0" algn="l">
              <a:spcBef>
                <a:spcPts val="800"/>
              </a:spcBef>
              <a:spcAft>
                <a:spcPts val="0"/>
              </a:spcAft>
              <a:buSzPts val="1100"/>
              <a:buChar char="●"/>
            </a:pPr>
            <a:r>
              <a:rPr lang="en"/>
              <a:t>Got introduction to traffic simulation and SUMO</a:t>
            </a:r>
            <a:endParaRPr/>
          </a:p>
          <a:p>
            <a:pPr indent="-298450" lvl="0" marL="457200" rtl="0" algn="l">
              <a:spcBef>
                <a:spcPts val="0"/>
              </a:spcBef>
              <a:spcAft>
                <a:spcPts val="0"/>
              </a:spcAft>
              <a:buSzPts val="1100"/>
              <a:buChar char="●"/>
            </a:pPr>
            <a:r>
              <a:rPr lang="en"/>
              <a:t>Have built a couple of simple sumo networks</a:t>
            </a:r>
            <a:endParaRPr/>
          </a:p>
          <a:p>
            <a:pPr indent="-298450" lvl="0" marL="457200" rtl="0" algn="l">
              <a:spcBef>
                <a:spcPts val="0"/>
              </a:spcBef>
              <a:spcAft>
                <a:spcPts val="0"/>
              </a:spcAft>
              <a:buSzPts val="1100"/>
              <a:buChar char="●"/>
            </a:pPr>
            <a:r>
              <a:rPr lang="en"/>
              <a:t>Got an understanding of how SUMO input and output can be defined using xml files</a:t>
            </a:r>
            <a:endParaRPr/>
          </a:p>
          <a:p>
            <a:pPr indent="0" lvl="0" marL="0" rtl="0" algn="l">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3"/>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References</a:t>
            </a:r>
            <a:endParaRPr/>
          </a:p>
        </p:txBody>
      </p:sp>
      <p:sp>
        <p:nvSpPr>
          <p:cNvPr id="697" name="Google Shape;697;p53"/>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[1] Treiber, M. m Kesting, A. 2013 - Traffic Flow Dynamics, Data, Models and Simulation, DOI: 10.1007/978-3-642-32460-4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3"/>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Plan for today</a:t>
            </a:r>
            <a:endParaRPr/>
          </a:p>
        </p:txBody>
      </p:sp>
      <p:sp>
        <p:nvSpPr>
          <p:cNvPr id="441" name="Google Shape;441;p23"/>
          <p:cNvSpPr txBox="1"/>
          <p:nvPr>
            <p:ph idx="1" type="body"/>
          </p:nvPr>
        </p:nvSpPr>
        <p:spPr>
          <a:xfrm>
            <a:off x="311700" y="492925"/>
            <a:ext cx="8520600" cy="3965100"/>
          </a:xfrm>
          <a:prstGeom prst="rect">
            <a:avLst/>
          </a:prstGeom>
        </p:spPr>
        <p:txBody>
          <a:bodyPr anchorCtr="0" anchor="t" bIns="34275" lIns="0" spcFirstLastPara="1" rIns="0" wrap="square" tIns="34275">
            <a:noAutofit/>
          </a:bodyPr>
          <a:lstStyle/>
          <a:p>
            <a:pPr indent="0" lvl="0" marL="0" rtl="0" algn="l">
              <a:lnSpc>
                <a:spcPct val="115000"/>
              </a:lnSpc>
              <a:spcBef>
                <a:spcPts val="1100"/>
              </a:spcBef>
              <a:spcAft>
                <a:spcPts val="0"/>
              </a:spcAft>
              <a:buNone/>
            </a:pPr>
            <a:r>
              <a:rPr b="1" lang="en" sz="1000"/>
              <a:t>Goals: </a:t>
            </a:r>
            <a:endParaRPr sz="1000"/>
          </a:p>
          <a:p>
            <a:pPr indent="0" lvl="0" marL="0" rtl="0" algn="l">
              <a:lnSpc>
                <a:spcPct val="115000"/>
              </a:lnSpc>
              <a:spcBef>
                <a:spcPts val="1100"/>
              </a:spcBef>
              <a:spcAft>
                <a:spcPts val="0"/>
              </a:spcAft>
              <a:buNone/>
            </a:pPr>
            <a:r>
              <a:rPr lang="en" sz="1000"/>
              <a:t>Get familiar with basic principles of building a simple traffic scenario in SUMO</a:t>
            </a:r>
            <a:endParaRPr sz="1000"/>
          </a:p>
          <a:p>
            <a:pPr indent="0" lvl="0" marL="0" rtl="0" algn="l">
              <a:lnSpc>
                <a:spcPct val="115000"/>
              </a:lnSpc>
              <a:spcBef>
                <a:spcPts val="1100"/>
              </a:spcBef>
              <a:spcAft>
                <a:spcPts val="0"/>
              </a:spcAft>
              <a:buNone/>
            </a:pPr>
            <a:r>
              <a:t/>
            </a:r>
            <a:endParaRPr b="1" sz="1000"/>
          </a:p>
          <a:p>
            <a:pPr indent="0" lvl="0" marL="0" rtl="0" algn="l">
              <a:lnSpc>
                <a:spcPct val="115000"/>
              </a:lnSpc>
              <a:spcBef>
                <a:spcPts val="1100"/>
              </a:spcBef>
              <a:spcAft>
                <a:spcPts val="0"/>
              </a:spcAft>
              <a:buNone/>
            </a:pPr>
            <a:r>
              <a:rPr b="1" lang="en" sz="1000"/>
              <a:t>You have already done:</a:t>
            </a:r>
            <a:endParaRPr b="1" sz="1000"/>
          </a:p>
          <a:p>
            <a:pPr indent="-298450" lvl="0" marL="457200" rtl="0" algn="l">
              <a:lnSpc>
                <a:spcPct val="115000"/>
              </a:lnSpc>
              <a:spcBef>
                <a:spcPts val="1200"/>
              </a:spcBef>
              <a:spcAft>
                <a:spcPts val="0"/>
              </a:spcAft>
              <a:buSzPts val="1100"/>
              <a:buAutoNum type="arabicPeriod"/>
            </a:pPr>
            <a:r>
              <a:rPr lang="en"/>
              <a:t>Go through the</a:t>
            </a:r>
            <a:r>
              <a:rPr lang="en">
                <a:uFill>
                  <a:noFill/>
                </a:uFill>
                <a:hlinkClick r:id="rId3"/>
              </a:rPr>
              <a:t> </a:t>
            </a:r>
            <a:r>
              <a:rPr lang="en" u="sng">
                <a:solidFill>
                  <a:schemeClr val="hlink"/>
                </a:solidFill>
                <a:hlinkClick r:id="rId4"/>
              </a:rPr>
              <a:t>prerequisite page</a:t>
            </a:r>
            <a:r>
              <a:rPr lang="en"/>
              <a:t> and make sure software tools are installed and working.</a:t>
            </a:r>
            <a:endParaRPr/>
          </a:p>
          <a:p>
            <a:pPr indent="-298450" lvl="0" marL="457200" rtl="0" algn="l">
              <a:lnSpc>
                <a:spcPct val="115000"/>
              </a:lnSpc>
              <a:spcBef>
                <a:spcPts val="0"/>
              </a:spcBef>
              <a:spcAft>
                <a:spcPts val="0"/>
              </a:spcAft>
              <a:buSzPts val="1100"/>
              <a:buAutoNum type="arabicPeriod"/>
            </a:pPr>
            <a:r>
              <a:rPr lang="en"/>
              <a:t>Read course literature for lecture 4 found below. Lopez et. al 2018 - Microscopic Traffic Simulation using SUMO</a:t>
            </a:r>
            <a:endParaRPr/>
          </a:p>
          <a:p>
            <a:pPr indent="-298450" lvl="0" marL="457200" rtl="0" algn="l">
              <a:lnSpc>
                <a:spcPct val="115000"/>
              </a:lnSpc>
              <a:spcBef>
                <a:spcPts val="0"/>
              </a:spcBef>
              <a:spcAft>
                <a:spcPts val="0"/>
              </a:spcAft>
              <a:buSzPts val="1100"/>
              <a:buAutoNum type="arabicPeriod"/>
            </a:pPr>
            <a:r>
              <a:rPr lang="en"/>
              <a:t>Watch / follow along an intro</a:t>
            </a:r>
            <a:r>
              <a:rPr lang="en">
                <a:uFill>
                  <a:noFill/>
                </a:uFill>
                <a:hlinkClick r:id="rId5"/>
              </a:rPr>
              <a:t> </a:t>
            </a:r>
            <a:r>
              <a:rPr lang="en" u="sng">
                <a:solidFill>
                  <a:schemeClr val="hlink"/>
                </a:solidFill>
                <a:hlinkClick r:id="rId6"/>
              </a:rPr>
              <a:t>video</a:t>
            </a:r>
            <a:r>
              <a:rPr lang="en"/>
              <a:t> to SUMO network simulation.</a:t>
            </a:r>
            <a:endParaRPr/>
          </a:p>
          <a:p>
            <a:pPr indent="0" lvl="0" marL="0" rtl="0" algn="l">
              <a:lnSpc>
                <a:spcPct val="115000"/>
              </a:lnSpc>
              <a:spcBef>
                <a:spcPts val="1200"/>
              </a:spcBef>
              <a:spcAft>
                <a:spcPts val="0"/>
              </a:spcAft>
              <a:buNone/>
            </a:pPr>
            <a:r>
              <a:rPr b="1" i="1" lang="en" sz="1000"/>
              <a:t>Lecture 4 - SUMO basics</a:t>
            </a:r>
            <a:endParaRPr b="1" i="1" sz="1000"/>
          </a:p>
          <a:p>
            <a:pPr indent="-298450" lvl="0" marL="457200" rtl="0" algn="l">
              <a:lnSpc>
                <a:spcPct val="115000"/>
              </a:lnSpc>
              <a:spcBef>
                <a:spcPts val="1200"/>
              </a:spcBef>
              <a:spcAft>
                <a:spcPts val="0"/>
              </a:spcAft>
              <a:buSzPts val="1100"/>
              <a:buAutoNum type="arabicPeriod"/>
            </a:pPr>
            <a:r>
              <a:rPr i="1" lang="en"/>
              <a:t>Introduction</a:t>
            </a:r>
            <a:endParaRPr i="1"/>
          </a:p>
          <a:p>
            <a:pPr indent="-298450" lvl="1" marL="914400" rtl="0" algn="l">
              <a:lnSpc>
                <a:spcPct val="115000"/>
              </a:lnSpc>
              <a:spcBef>
                <a:spcPts val="0"/>
              </a:spcBef>
              <a:spcAft>
                <a:spcPts val="0"/>
              </a:spcAft>
              <a:buSzPts val="1100"/>
              <a:buAutoNum type="alphaLcPeriod"/>
            </a:pPr>
            <a:r>
              <a:rPr i="1" lang="en"/>
              <a:t>Microsimulation in general</a:t>
            </a:r>
            <a:endParaRPr i="1"/>
          </a:p>
          <a:p>
            <a:pPr indent="-298450" lvl="1" marL="914400" rtl="0" algn="l">
              <a:lnSpc>
                <a:spcPct val="115000"/>
              </a:lnSpc>
              <a:spcBef>
                <a:spcPts val="0"/>
              </a:spcBef>
              <a:spcAft>
                <a:spcPts val="0"/>
              </a:spcAft>
              <a:buSzPts val="1100"/>
              <a:buAutoNum type="alphaLcPeriod"/>
            </a:pPr>
            <a:r>
              <a:rPr i="1" lang="en"/>
              <a:t>Refresher on used tools and skills</a:t>
            </a:r>
            <a:endParaRPr i="1"/>
          </a:p>
          <a:p>
            <a:pPr indent="-298450" lvl="0" marL="457200" rtl="0" algn="l">
              <a:lnSpc>
                <a:spcPct val="115000"/>
              </a:lnSpc>
              <a:spcBef>
                <a:spcPts val="0"/>
              </a:spcBef>
              <a:spcAft>
                <a:spcPts val="0"/>
              </a:spcAft>
              <a:buSzPts val="1100"/>
              <a:buAutoNum type="arabicPeriod"/>
            </a:pPr>
            <a:r>
              <a:rPr i="1" lang="en"/>
              <a:t>Simple network generation and simple demand generation</a:t>
            </a:r>
            <a:endParaRPr i="1"/>
          </a:p>
          <a:p>
            <a:pPr indent="-298450" lvl="1" marL="914400" rtl="0" algn="l">
              <a:lnSpc>
                <a:spcPct val="115000"/>
              </a:lnSpc>
              <a:spcBef>
                <a:spcPts val="0"/>
              </a:spcBef>
              <a:spcAft>
                <a:spcPts val="0"/>
              </a:spcAft>
              <a:buSzPts val="1100"/>
              <a:buAutoNum type="alphaLcPeriod"/>
            </a:pPr>
            <a:r>
              <a:rPr i="1" lang="en"/>
              <a:t>Exercise 1 - small network building and simulation</a:t>
            </a:r>
            <a:endParaRPr i="1"/>
          </a:p>
          <a:p>
            <a:pPr indent="-298450" lvl="0" marL="457200" rtl="0" algn="l">
              <a:lnSpc>
                <a:spcPct val="115000"/>
              </a:lnSpc>
              <a:spcBef>
                <a:spcPts val="0"/>
              </a:spcBef>
              <a:spcAft>
                <a:spcPts val="0"/>
              </a:spcAft>
              <a:buSzPts val="1100"/>
              <a:buAutoNum type="arabicPeriod"/>
            </a:pPr>
            <a:r>
              <a:rPr i="1" lang="en"/>
              <a:t>More detailed network generation and demand generation</a:t>
            </a:r>
            <a:endParaRPr i="1"/>
          </a:p>
          <a:p>
            <a:pPr indent="-298450" lvl="1" marL="914400" rtl="0" algn="l">
              <a:lnSpc>
                <a:spcPct val="115000"/>
              </a:lnSpc>
              <a:spcBef>
                <a:spcPts val="0"/>
              </a:spcBef>
              <a:spcAft>
                <a:spcPts val="0"/>
              </a:spcAft>
              <a:buSzPts val="1100"/>
              <a:buAutoNum type="alphaLcPeriod"/>
            </a:pPr>
            <a:r>
              <a:rPr i="1" lang="en"/>
              <a:t>Exercise 2 - edit / extend small network and add demands</a:t>
            </a:r>
            <a:endParaRPr i="1"/>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4"/>
          <p:cNvSpPr txBox="1"/>
          <p:nvPr>
            <p:ph type="title"/>
          </p:nvPr>
        </p:nvSpPr>
        <p:spPr>
          <a:xfrm>
            <a:off x="311700" y="445025"/>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Traffic simulation</a:t>
            </a:r>
            <a:endParaRPr/>
          </a:p>
        </p:txBody>
      </p:sp>
      <p:sp>
        <p:nvSpPr>
          <p:cNvPr id="447" name="Google Shape;447;p24"/>
          <p:cNvSpPr txBox="1"/>
          <p:nvPr>
            <p:ph idx="1" type="body"/>
          </p:nvPr>
        </p:nvSpPr>
        <p:spPr>
          <a:xfrm>
            <a:off x="311700" y="1457275"/>
            <a:ext cx="31275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Why can we simulate traffic, an inherently human decision process?</a:t>
            </a:r>
            <a:endParaRPr/>
          </a:p>
          <a:p>
            <a:pPr indent="0" lvl="0" marL="0" rtl="0" algn="l">
              <a:spcBef>
                <a:spcPts val="800"/>
              </a:spcBef>
              <a:spcAft>
                <a:spcPts val="0"/>
              </a:spcAft>
              <a:buNone/>
            </a:pPr>
            <a:r>
              <a:rPr lang="en"/>
              <a:t>Because we can </a:t>
            </a:r>
            <a:r>
              <a:rPr lang="en"/>
              <a:t>describe</a:t>
            </a:r>
            <a:r>
              <a:rPr lang="en"/>
              <a:t> it using:</a:t>
            </a:r>
            <a:endParaRPr/>
          </a:p>
          <a:p>
            <a:pPr indent="-298450" lvl="0" marL="457200" rtl="0" algn="l">
              <a:spcBef>
                <a:spcPts val="800"/>
              </a:spcBef>
              <a:spcAft>
                <a:spcPts val="0"/>
              </a:spcAft>
              <a:buSzPts val="1100"/>
              <a:buChar char="●"/>
            </a:pPr>
            <a:r>
              <a:rPr lang="en"/>
              <a:t>A flexible mathematical model that can be tuned to closely replicate traffic data.</a:t>
            </a:r>
            <a:endParaRPr/>
          </a:p>
          <a:p>
            <a:pPr indent="-298450" lvl="0" marL="457200" rtl="0" algn="l">
              <a:spcBef>
                <a:spcPts val="0"/>
              </a:spcBef>
              <a:spcAft>
                <a:spcPts val="0"/>
              </a:spcAft>
              <a:buSzPts val="1100"/>
              <a:buChar char="●"/>
            </a:pPr>
            <a:r>
              <a:rPr lang="en"/>
              <a:t>Large amount of data about traffic flow at different scales from, fx: detectors, GPS, wireless LAN, mobile phones inside the vehicles to tune the mathematical model.</a:t>
            </a:r>
            <a:endParaRPr/>
          </a:p>
          <a:p>
            <a:pPr indent="0" lvl="0" marL="0" rtl="0" algn="l">
              <a:spcBef>
                <a:spcPts val="800"/>
              </a:spcBef>
              <a:spcAft>
                <a:spcPts val="0"/>
              </a:spcAft>
              <a:buNone/>
            </a:pPr>
            <a:r>
              <a:t/>
            </a:r>
            <a:endParaRPr/>
          </a:p>
        </p:txBody>
      </p:sp>
      <p:pic>
        <p:nvPicPr>
          <p:cNvPr id="448" name="Google Shape;448;p24"/>
          <p:cNvPicPr preferRelativeResize="0"/>
          <p:nvPr/>
        </p:nvPicPr>
        <p:blipFill>
          <a:blip r:embed="rId3">
            <a:alphaModFix/>
          </a:blip>
          <a:stretch>
            <a:fillRect/>
          </a:stretch>
        </p:blipFill>
        <p:spPr>
          <a:xfrm>
            <a:off x="3591600" y="1170125"/>
            <a:ext cx="5399999" cy="2425668"/>
          </a:xfrm>
          <a:prstGeom prst="rect">
            <a:avLst/>
          </a:prstGeom>
          <a:noFill/>
          <a:ln>
            <a:noFill/>
          </a:ln>
        </p:spPr>
      </p:pic>
      <p:sp>
        <p:nvSpPr>
          <p:cNvPr id="449" name="Google Shape;449;p24"/>
          <p:cNvSpPr txBox="1"/>
          <p:nvPr/>
        </p:nvSpPr>
        <p:spPr>
          <a:xfrm>
            <a:off x="8594400" y="3595800"/>
            <a:ext cx="39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8D8E"/>
                </a:solidFill>
              </a:rPr>
              <a:t>[1]</a:t>
            </a:r>
            <a:endParaRPr sz="1200">
              <a:solidFill>
                <a:srgbClr val="8B8D8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5"/>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Classification</a:t>
            </a:r>
            <a:r>
              <a:rPr lang="en"/>
              <a:t> of traffic representations</a:t>
            </a:r>
            <a:endParaRPr/>
          </a:p>
        </p:txBody>
      </p:sp>
      <p:sp>
        <p:nvSpPr>
          <p:cNvPr id="455" name="Google Shape;455;p25"/>
          <p:cNvSpPr txBox="1"/>
          <p:nvPr>
            <p:ph idx="1" type="body"/>
          </p:nvPr>
        </p:nvSpPr>
        <p:spPr>
          <a:xfrm>
            <a:off x="311700" y="664150"/>
            <a:ext cx="2912700" cy="3416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Phenomena</a:t>
            </a:r>
            <a:r>
              <a:rPr lang="en"/>
              <a:t> at different scales are described by different mathematical models.</a:t>
            </a:r>
            <a:endParaRPr/>
          </a:p>
          <a:p>
            <a:pPr indent="0" lvl="0" marL="0" rtl="0" algn="l">
              <a:spcBef>
                <a:spcPts val="800"/>
              </a:spcBef>
              <a:spcAft>
                <a:spcPts val="0"/>
              </a:spcAft>
              <a:buNone/>
            </a:pPr>
            <a:r>
              <a:rPr lang="en"/>
              <a:t>Solutions to the models at the slower time scales are the boundary conditions for the problems at the faster time scale.</a:t>
            </a:r>
            <a:endParaRPr/>
          </a:p>
          <a:p>
            <a:pPr indent="0" lvl="0" marL="0" rtl="0" algn="l">
              <a:spcBef>
                <a:spcPts val="800"/>
              </a:spcBef>
              <a:spcAft>
                <a:spcPts val="0"/>
              </a:spcAft>
              <a:buNone/>
            </a:pPr>
            <a:r>
              <a:rPr lang="en"/>
              <a:t>Example: solution of transport planning problem -&gt; demand (veh/h) on a link</a:t>
            </a:r>
            <a:r>
              <a:rPr lang="en"/>
              <a:t> </a:t>
            </a:r>
            <a:r>
              <a:rPr lang="en"/>
              <a:t>defines the input flow for the microscopic model that will in turn let us describe precise vehicle positions, velocities and accelerations</a:t>
            </a:r>
            <a:endParaRPr/>
          </a:p>
          <a:p>
            <a:pPr indent="0" lvl="0" marL="0" rtl="0" algn="l">
              <a:spcBef>
                <a:spcPts val="800"/>
              </a:spcBef>
              <a:spcAft>
                <a:spcPts val="0"/>
              </a:spcAft>
              <a:buNone/>
            </a:pPr>
            <a:r>
              <a:t/>
            </a:r>
            <a:endParaRPr/>
          </a:p>
        </p:txBody>
      </p:sp>
      <p:pic>
        <p:nvPicPr>
          <p:cNvPr id="456" name="Google Shape;456;p25"/>
          <p:cNvPicPr preferRelativeResize="0"/>
          <p:nvPr/>
        </p:nvPicPr>
        <p:blipFill>
          <a:blip r:embed="rId3">
            <a:alphaModFix/>
          </a:blip>
          <a:stretch>
            <a:fillRect/>
          </a:stretch>
        </p:blipFill>
        <p:spPr>
          <a:xfrm>
            <a:off x="3348025" y="2299698"/>
            <a:ext cx="5077125" cy="2851699"/>
          </a:xfrm>
          <a:prstGeom prst="rect">
            <a:avLst/>
          </a:prstGeom>
          <a:noFill/>
          <a:ln>
            <a:noFill/>
          </a:ln>
        </p:spPr>
      </p:pic>
      <p:sp>
        <p:nvSpPr>
          <p:cNvPr id="457" name="Google Shape;457;p25"/>
          <p:cNvSpPr txBox="1"/>
          <p:nvPr/>
        </p:nvSpPr>
        <p:spPr>
          <a:xfrm>
            <a:off x="8363800" y="4774200"/>
            <a:ext cx="39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8D8E"/>
                </a:solidFill>
              </a:rPr>
              <a:t>[1]</a:t>
            </a:r>
            <a:endParaRPr sz="1200">
              <a:solidFill>
                <a:srgbClr val="8B8D8E"/>
              </a:solidFill>
            </a:endParaRPr>
          </a:p>
        </p:txBody>
      </p:sp>
      <p:sp>
        <p:nvSpPr>
          <p:cNvPr id="458" name="Google Shape;458;p25"/>
          <p:cNvSpPr txBox="1"/>
          <p:nvPr/>
        </p:nvSpPr>
        <p:spPr>
          <a:xfrm>
            <a:off x="5382775" y="3284050"/>
            <a:ext cx="13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aka microscopic</a:t>
            </a:r>
            <a:endParaRPr sz="1000"/>
          </a:p>
        </p:txBody>
      </p:sp>
      <p:pic>
        <p:nvPicPr>
          <p:cNvPr id="459" name="Google Shape;459;p25"/>
          <p:cNvPicPr preferRelativeResize="0"/>
          <p:nvPr/>
        </p:nvPicPr>
        <p:blipFill>
          <a:blip r:embed="rId4">
            <a:alphaModFix/>
          </a:blip>
          <a:stretch>
            <a:fillRect/>
          </a:stretch>
        </p:blipFill>
        <p:spPr>
          <a:xfrm>
            <a:off x="6465875" y="519800"/>
            <a:ext cx="2678125" cy="172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6"/>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Trafik model types</a:t>
            </a:r>
            <a:endParaRPr/>
          </a:p>
        </p:txBody>
      </p:sp>
      <p:sp>
        <p:nvSpPr>
          <p:cNvPr id="465" name="Google Shape;465;p26"/>
          <p:cNvSpPr txBox="1"/>
          <p:nvPr>
            <p:ph idx="1" type="body"/>
          </p:nvPr>
        </p:nvSpPr>
        <p:spPr>
          <a:xfrm>
            <a:off x="311700" y="1017725"/>
            <a:ext cx="3555300" cy="41259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rPr lang="en"/>
              <a:t>Classification by the level of detail of desired output</a:t>
            </a:r>
            <a:endParaRPr/>
          </a:p>
          <a:p>
            <a:pPr indent="-298450" lvl="0" marL="457200" rtl="0" algn="l">
              <a:spcBef>
                <a:spcPts val="0"/>
              </a:spcBef>
              <a:spcAft>
                <a:spcPts val="0"/>
              </a:spcAft>
              <a:buSzPts val="1100"/>
              <a:buChar char="●"/>
            </a:pPr>
            <a:r>
              <a:rPr lang="en"/>
              <a:t>Macro - </a:t>
            </a:r>
            <a:r>
              <a:rPr lang="en"/>
              <a:t>quantities</a:t>
            </a:r>
            <a:r>
              <a:rPr lang="en"/>
              <a:t> </a:t>
            </a:r>
            <a:r>
              <a:rPr lang="en"/>
              <a:t>aggregated over an entire link: </a:t>
            </a:r>
            <a:r>
              <a:rPr lang="en"/>
              <a:t>traffic density, flow, mean speed, speed variance </a:t>
            </a:r>
            <a:endParaRPr/>
          </a:p>
          <a:p>
            <a:pPr indent="-298450" lvl="0" marL="457200" rtl="0" algn="l">
              <a:spcBef>
                <a:spcPts val="0"/>
              </a:spcBef>
              <a:spcAft>
                <a:spcPts val="0"/>
              </a:spcAft>
              <a:buSzPts val="1100"/>
              <a:buChar char="●"/>
            </a:pPr>
            <a:r>
              <a:rPr lang="en"/>
              <a:t>Micro - quantities belonging to each “car-driver particle” vehicle position, speeds, accelerations, stop counts, travel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Classification by continuity of space</a:t>
            </a:r>
            <a:endParaRPr/>
          </a:p>
          <a:p>
            <a:pPr indent="-298450" lvl="0" marL="457200" rtl="0" algn="l">
              <a:spcBef>
                <a:spcPts val="0"/>
              </a:spcBef>
              <a:spcAft>
                <a:spcPts val="0"/>
              </a:spcAft>
              <a:buSzPts val="1100"/>
              <a:buChar char="●"/>
            </a:pPr>
            <a:r>
              <a:rPr lang="en"/>
              <a:t>Continuous - positions and velocities are decimal coordinates on an edge (Microscopic) or a  vector in area (Pedestrian)</a:t>
            </a:r>
            <a:endParaRPr/>
          </a:p>
          <a:p>
            <a:pPr indent="-298450" lvl="0" marL="457200" rtl="0" algn="l">
              <a:spcBef>
                <a:spcPts val="0"/>
              </a:spcBef>
              <a:spcAft>
                <a:spcPts val="0"/>
              </a:spcAft>
              <a:buSzPts val="1100"/>
              <a:buChar char="●"/>
            </a:pPr>
            <a:r>
              <a:rPr lang="en"/>
              <a:t>Discrete - position is an integer number of occupied cell (CA)</a:t>
            </a:r>
            <a:endParaRPr/>
          </a:p>
        </p:txBody>
      </p:sp>
      <p:pic>
        <p:nvPicPr>
          <p:cNvPr id="466" name="Google Shape;466;p26"/>
          <p:cNvPicPr preferRelativeResize="0"/>
          <p:nvPr/>
        </p:nvPicPr>
        <p:blipFill>
          <a:blip r:embed="rId3">
            <a:alphaModFix/>
          </a:blip>
          <a:stretch>
            <a:fillRect/>
          </a:stretch>
        </p:blipFill>
        <p:spPr>
          <a:xfrm>
            <a:off x="5570938" y="3874400"/>
            <a:ext cx="2381250" cy="952500"/>
          </a:xfrm>
          <a:prstGeom prst="rect">
            <a:avLst/>
          </a:prstGeom>
          <a:noFill/>
          <a:ln>
            <a:noFill/>
          </a:ln>
        </p:spPr>
      </p:pic>
      <p:pic>
        <p:nvPicPr>
          <p:cNvPr id="467" name="Google Shape;467;p26"/>
          <p:cNvPicPr preferRelativeResize="0"/>
          <p:nvPr/>
        </p:nvPicPr>
        <p:blipFill>
          <a:blip r:embed="rId4">
            <a:alphaModFix/>
          </a:blip>
          <a:stretch>
            <a:fillRect/>
          </a:stretch>
        </p:blipFill>
        <p:spPr>
          <a:xfrm>
            <a:off x="4171800" y="805525"/>
            <a:ext cx="4972200" cy="2686038"/>
          </a:xfrm>
          <a:prstGeom prst="rect">
            <a:avLst/>
          </a:prstGeom>
          <a:noFill/>
          <a:ln>
            <a:noFill/>
          </a:ln>
        </p:spPr>
      </p:pic>
      <p:sp>
        <p:nvSpPr>
          <p:cNvPr id="468" name="Google Shape;468;p26"/>
          <p:cNvSpPr txBox="1"/>
          <p:nvPr/>
        </p:nvSpPr>
        <p:spPr>
          <a:xfrm>
            <a:off x="8791575" y="3265700"/>
            <a:ext cx="39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8D8E"/>
                </a:solidFill>
              </a:rPr>
              <a:t>[1]</a:t>
            </a:r>
            <a:endParaRPr sz="1200">
              <a:solidFill>
                <a:srgbClr val="8B8D8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7"/>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Why do we need a model for anything?</a:t>
            </a:r>
            <a:endParaRPr/>
          </a:p>
        </p:txBody>
      </p:sp>
      <p:sp>
        <p:nvSpPr>
          <p:cNvPr id="474" name="Google Shape;474;p27"/>
          <p:cNvSpPr txBox="1"/>
          <p:nvPr>
            <p:ph idx="1" type="body"/>
          </p:nvPr>
        </p:nvSpPr>
        <p:spPr>
          <a:xfrm>
            <a:off x="311700" y="572700"/>
            <a:ext cx="5666700" cy="29676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Can`t we go from experience of what works and what </a:t>
            </a:r>
            <a:r>
              <a:rPr lang="en"/>
              <a:t>doesn't?</a:t>
            </a:r>
            <a:r>
              <a:rPr lang="en"/>
              <a:t> </a:t>
            </a:r>
            <a:r>
              <a:rPr lang="en"/>
              <a:t>Experience can be quite expensive or / and dangerous. A good model can support or substitute an experiment.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What`s a good model? “All models are wrong but some are useful” - statistician George Box</a:t>
            </a:r>
            <a:endParaRPr/>
          </a:p>
          <a:p>
            <a:pPr indent="0" lvl="0" marL="0" rtl="0" algn="l">
              <a:spcBef>
                <a:spcPts val="800"/>
              </a:spcBef>
              <a:spcAft>
                <a:spcPts val="0"/>
              </a:spcAft>
              <a:buNone/>
            </a:pPr>
            <a:r>
              <a:rPr lang="en"/>
              <a:t>All models are </a:t>
            </a:r>
            <a:r>
              <a:rPr lang="en"/>
              <a:t>approximations</a:t>
            </a:r>
            <a:r>
              <a:rPr lang="en"/>
              <a:t> of reality. Only very limited amount of physical things can be represented exactly, for example, a chess game.</a:t>
            </a:r>
            <a:endParaRPr/>
          </a:p>
          <a:p>
            <a:pPr indent="0" lvl="0" marL="0" rtl="0" algn="l">
              <a:spcBef>
                <a:spcPts val="800"/>
              </a:spcBef>
              <a:spcAft>
                <a:spcPts val="0"/>
              </a:spcAft>
              <a:buNone/>
            </a:pPr>
            <a:r>
              <a:rPr lang="en"/>
              <a:t>The more detailed the model, the more complex </a:t>
            </a:r>
            <a:r>
              <a:rPr lang="en"/>
              <a:t>phenomena</a:t>
            </a:r>
            <a:r>
              <a:rPr lang="en"/>
              <a:t> we can describe, however, very complex models are also hungry for time and computation resources. Our job is to find the best balance between the model complexity and the model cost.</a:t>
            </a:r>
            <a:endParaRPr/>
          </a:p>
          <a:p>
            <a:pPr indent="0" lvl="0" marL="0" rtl="0" algn="l">
              <a:spcBef>
                <a:spcPts val="800"/>
              </a:spcBef>
              <a:spcAft>
                <a:spcPts val="0"/>
              </a:spcAft>
              <a:buNone/>
            </a:pPr>
            <a:r>
              <a:t/>
            </a:r>
            <a:endParaRPr/>
          </a:p>
        </p:txBody>
      </p:sp>
      <p:pic>
        <p:nvPicPr>
          <p:cNvPr id="475" name="Google Shape;475;p27"/>
          <p:cNvPicPr preferRelativeResize="0"/>
          <p:nvPr/>
        </p:nvPicPr>
        <p:blipFill>
          <a:blip r:embed="rId3">
            <a:alphaModFix/>
          </a:blip>
          <a:stretch>
            <a:fillRect/>
          </a:stretch>
        </p:blipFill>
        <p:spPr>
          <a:xfrm>
            <a:off x="6102000" y="1183705"/>
            <a:ext cx="2385400" cy="1961469"/>
          </a:xfrm>
          <a:prstGeom prst="rect">
            <a:avLst/>
          </a:prstGeom>
          <a:noFill/>
          <a:ln>
            <a:noFill/>
          </a:ln>
        </p:spPr>
      </p:pic>
      <p:pic>
        <p:nvPicPr>
          <p:cNvPr id="476" name="Google Shape;476;p27"/>
          <p:cNvPicPr preferRelativeResize="0"/>
          <p:nvPr/>
        </p:nvPicPr>
        <p:blipFill>
          <a:blip r:embed="rId4">
            <a:alphaModFix/>
          </a:blip>
          <a:stretch>
            <a:fillRect/>
          </a:stretch>
        </p:blipFill>
        <p:spPr>
          <a:xfrm>
            <a:off x="6047175" y="3251326"/>
            <a:ext cx="2440214" cy="1693524"/>
          </a:xfrm>
          <a:prstGeom prst="rect">
            <a:avLst/>
          </a:prstGeom>
          <a:noFill/>
          <a:ln>
            <a:noFill/>
          </a:ln>
        </p:spPr>
      </p:pic>
      <p:pic>
        <p:nvPicPr>
          <p:cNvPr id="477" name="Google Shape;477;p27"/>
          <p:cNvPicPr preferRelativeResize="0"/>
          <p:nvPr/>
        </p:nvPicPr>
        <p:blipFill>
          <a:blip r:embed="rId5">
            <a:alphaModFix/>
          </a:blip>
          <a:stretch>
            <a:fillRect/>
          </a:stretch>
        </p:blipFill>
        <p:spPr>
          <a:xfrm>
            <a:off x="311700" y="3540296"/>
            <a:ext cx="4757450" cy="1281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8"/>
          <p:cNvSpPr txBox="1"/>
          <p:nvPr>
            <p:ph type="title"/>
          </p:nvPr>
        </p:nvSpPr>
        <p:spPr>
          <a:xfrm>
            <a:off x="311700" y="0"/>
            <a:ext cx="8520600" cy="572700"/>
          </a:xfrm>
          <a:prstGeom prst="rect">
            <a:avLst/>
          </a:prstGeom>
        </p:spPr>
        <p:txBody>
          <a:bodyPr anchorCtr="0" anchor="t" bIns="0" lIns="0" spcFirstLastPara="1" rIns="0" wrap="square" tIns="144000">
            <a:noAutofit/>
          </a:bodyPr>
          <a:lstStyle/>
          <a:p>
            <a:pPr indent="0" lvl="0" marL="0" rtl="0" algn="l">
              <a:spcBef>
                <a:spcPts val="0"/>
              </a:spcBef>
              <a:spcAft>
                <a:spcPts val="0"/>
              </a:spcAft>
              <a:buNone/>
            </a:pPr>
            <a:r>
              <a:rPr lang="en"/>
              <a:t>Applications of traffic models</a:t>
            </a:r>
            <a:endParaRPr/>
          </a:p>
        </p:txBody>
      </p:sp>
      <p:sp>
        <p:nvSpPr>
          <p:cNvPr id="483" name="Google Shape;483;p28"/>
          <p:cNvSpPr txBox="1"/>
          <p:nvPr>
            <p:ph idx="1" type="body"/>
          </p:nvPr>
        </p:nvSpPr>
        <p:spPr>
          <a:xfrm>
            <a:off x="311700" y="638125"/>
            <a:ext cx="5855400" cy="4177800"/>
          </a:xfrm>
          <a:prstGeom prst="rect">
            <a:avLst/>
          </a:prstGeom>
        </p:spPr>
        <p:txBody>
          <a:bodyPr anchorCtr="0" anchor="t" bIns="34275" lIns="0" spcFirstLastPara="1" rIns="0" wrap="square" tIns="34275">
            <a:noAutofit/>
          </a:bodyPr>
          <a:lstStyle/>
          <a:p>
            <a:pPr indent="0" lvl="0" marL="0" rtl="0" algn="l">
              <a:spcBef>
                <a:spcPts val="800"/>
              </a:spcBef>
              <a:spcAft>
                <a:spcPts val="0"/>
              </a:spcAft>
              <a:buClr>
                <a:schemeClr val="dk1"/>
              </a:buClr>
              <a:buSzPts val="1100"/>
              <a:buFont typeface="Arial"/>
              <a:buNone/>
            </a:pPr>
            <a:r>
              <a:rPr lang="en"/>
              <a:t>There are numerous applications for traffic flow dynamics and simulation including the following:</a:t>
            </a:r>
            <a:endParaRPr/>
          </a:p>
          <a:p>
            <a:pPr indent="-298450" lvl="0" marL="457200" rtl="0" algn="l">
              <a:spcBef>
                <a:spcPts val="800"/>
              </a:spcBef>
              <a:spcAft>
                <a:spcPts val="0"/>
              </a:spcAft>
              <a:buSzPts val="1100"/>
              <a:buChar char="●"/>
            </a:pPr>
            <a:r>
              <a:rPr lang="en"/>
              <a:t>generation of surrounding traffic in </a:t>
            </a:r>
            <a:r>
              <a:rPr b="1" lang="en"/>
              <a:t>driving simulators and games </a:t>
            </a:r>
            <a:r>
              <a:rPr i="1" lang="en"/>
              <a:t>(Microscopic)</a:t>
            </a:r>
            <a:endParaRPr i="1"/>
          </a:p>
          <a:p>
            <a:pPr indent="-298450" lvl="0" marL="457200" rtl="0" algn="l">
              <a:lnSpc>
                <a:spcPct val="150000"/>
              </a:lnSpc>
              <a:spcBef>
                <a:spcPts val="0"/>
              </a:spcBef>
              <a:spcAft>
                <a:spcPts val="0"/>
              </a:spcAft>
              <a:buSzPts val="1100"/>
              <a:buChar char="●"/>
            </a:pPr>
            <a:r>
              <a:rPr lang="en"/>
              <a:t>model-based online traffic-state recognition and </a:t>
            </a:r>
            <a:r>
              <a:rPr b="1" lang="en"/>
              <a:t>short-term prediction</a:t>
            </a:r>
            <a:r>
              <a:rPr lang="en"/>
              <a:t> as input for traffic information channels </a:t>
            </a:r>
            <a:r>
              <a:rPr i="1" lang="en"/>
              <a:t>(Macroscopic)</a:t>
            </a:r>
            <a:endParaRPr/>
          </a:p>
          <a:p>
            <a:pPr indent="-298450" lvl="0" marL="457200" rtl="0" algn="l">
              <a:lnSpc>
                <a:spcPct val="150000"/>
              </a:lnSpc>
              <a:spcBef>
                <a:spcPts val="0"/>
              </a:spcBef>
              <a:spcAft>
                <a:spcPts val="0"/>
              </a:spcAft>
              <a:buSzPts val="1100"/>
              <a:buChar char="●"/>
            </a:pPr>
            <a:r>
              <a:rPr lang="en"/>
              <a:t>determining the optimal routes in connected (traffic-dependent) </a:t>
            </a:r>
            <a:r>
              <a:rPr b="1" lang="en"/>
              <a:t>navigation systems </a:t>
            </a:r>
            <a:r>
              <a:rPr i="1" lang="en"/>
              <a:t>(Macroscopic)</a:t>
            </a:r>
            <a:endParaRPr b="1"/>
          </a:p>
          <a:p>
            <a:pPr indent="-298450" lvl="0" marL="457200" rtl="0" algn="l">
              <a:lnSpc>
                <a:spcPct val="150000"/>
              </a:lnSpc>
              <a:spcBef>
                <a:spcPts val="0"/>
              </a:spcBef>
              <a:spcAft>
                <a:spcPts val="0"/>
              </a:spcAft>
              <a:buSzPts val="1100"/>
              <a:buChar char="●"/>
            </a:pPr>
            <a:r>
              <a:rPr lang="en"/>
              <a:t>planning and optimizing the logic of </a:t>
            </a:r>
            <a:r>
              <a:rPr b="1" lang="en"/>
              <a:t>highway traffic control</a:t>
            </a:r>
            <a:r>
              <a:rPr lang="en"/>
              <a:t> such as variable message signs or ramp metering </a:t>
            </a:r>
            <a:r>
              <a:rPr i="1" lang="en"/>
              <a:t>(Micro and macroscopic)</a:t>
            </a:r>
            <a:endParaRPr/>
          </a:p>
          <a:p>
            <a:pPr indent="-298450" lvl="0" marL="457200" rtl="0" algn="l">
              <a:lnSpc>
                <a:spcPct val="150000"/>
              </a:lnSpc>
              <a:spcBef>
                <a:spcPts val="0"/>
              </a:spcBef>
              <a:spcAft>
                <a:spcPts val="0"/>
              </a:spcAft>
              <a:buSzPts val="1100"/>
              <a:buChar char="●"/>
            </a:pPr>
            <a:r>
              <a:rPr lang="en"/>
              <a:t>optimizing the logic behind the operation of </a:t>
            </a:r>
            <a:r>
              <a:rPr b="1" lang="en"/>
              <a:t>urban traffic lights</a:t>
            </a:r>
            <a:r>
              <a:rPr lang="en"/>
              <a:t>, e.g., enabling robust “green traffic waves” by a progressive signal system </a:t>
            </a:r>
            <a:r>
              <a:rPr i="1" lang="en"/>
              <a:t>(Micro and macroscopic)</a:t>
            </a:r>
            <a:endParaRPr/>
          </a:p>
          <a:p>
            <a:pPr indent="-298450" lvl="0" marL="457200" rtl="0" algn="l">
              <a:lnSpc>
                <a:spcPct val="150000"/>
              </a:lnSpc>
              <a:spcBef>
                <a:spcPts val="0"/>
              </a:spcBef>
              <a:spcAft>
                <a:spcPts val="0"/>
              </a:spcAft>
              <a:buSzPts val="1100"/>
              <a:buChar char="●"/>
            </a:pPr>
            <a:r>
              <a:rPr lang="en"/>
              <a:t>assessing traffic-related effects of advanced driver-assistance systems and telematic / connectivity applications in the field of </a:t>
            </a:r>
            <a:r>
              <a:rPr b="1" lang="en"/>
              <a:t>Intelligent Transportation Systems (ITS) </a:t>
            </a:r>
            <a:r>
              <a:rPr i="1" lang="en"/>
              <a:t>(Microscopic)</a:t>
            </a:r>
            <a:endParaRPr b="1"/>
          </a:p>
          <a:p>
            <a:pPr indent="-298450" lvl="0" marL="457200" rtl="0" algn="l">
              <a:lnSpc>
                <a:spcPct val="150000"/>
              </a:lnSpc>
              <a:spcBef>
                <a:spcPts val="0"/>
              </a:spcBef>
              <a:spcAft>
                <a:spcPts val="0"/>
              </a:spcAft>
              <a:buSzPts val="1100"/>
              <a:buChar char="●"/>
            </a:pPr>
            <a:r>
              <a:rPr lang="en"/>
              <a:t>simulating in great detail the </a:t>
            </a:r>
            <a:r>
              <a:rPr b="1" lang="en"/>
              <a:t>environmental effects</a:t>
            </a:r>
            <a:r>
              <a:rPr lang="en"/>
              <a:t> of traffic operations such as fuel consumption and CO2 emission </a:t>
            </a:r>
            <a:r>
              <a:rPr i="1" lang="en"/>
              <a:t>(Micro and macroscopic)</a:t>
            </a:r>
            <a:endParaRPr/>
          </a:p>
        </p:txBody>
      </p:sp>
      <p:pic>
        <p:nvPicPr>
          <p:cNvPr id="484" name="Google Shape;484;p28"/>
          <p:cNvPicPr preferRelativeResize="0"/>
          <p:nvPr/>
        </p:nvPicPr>
        <p:blipFill>
          <a:blip r:embed="rId3">
            <a:alphaModFix/>
          </a:blip>
          <a:stretch>
            <a:fillRect/>
          </a:stretch>
        </p:blipFill>
        <p:spPr>
          <a:xfrm>
            <a:off x="6448601" y="1269600"/>
            <a:ext cx="2515575" cy="3051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AU PowerPoint">
  <a:themeElements>
    <a:clrScheme name="Aalborg Universitet">
      <a:dk1>
        <a:srgbClr val="000000"/>
      </a:dk1>
      <a:lt1>
        <a:srgbClr val="FFFFFF"/>
      </a:lt1>
      <a:dk2>
        <a:srgbClr val="54616E"/>
      </a:dk2>
      <a:lt2>
        <a:srgbClr val="E5E9EE"/>
      </a:lt2>
      <a:accent1>
        <a:srgbClr val="002654"/>
      </a:accent1>
      <a:accent2>
        <a:srgbClr val="A2D3C5"/>
      </a:accent2>
      <a:accent3>
        <a:srgbClr val="71375A"/>
      </a:accent3>
      <a:accent4>
        <a:srgbClr val="3B60A6"/>
      </a:accent4>
      <a:accent5>
        <a:srgbClr val="008265"/>
      </a:accent5>
      <a:accent6>
        <a:srgbClr val="D9CE75"/>
      </a:accent6>
      <a:hlink>
        <a:srgbClr val="8B8D8E"/>
      </a:hlink>
      <a:folHlink>
        <a:srgbClr val="5E27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